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0"/>
  </p:notesMasterIdLst>
  <p:sldIdLst>
    <p:sldId id="256" r:id="rId2"/>
    <p:sldId id="269" r:id="rId3"/>
    <p:sldId id="271" r:id="rId4"/>
    <p:sldId id="288" r:id="rId5"/>
    <p:sldId id="270" r:id="rId6"/>
    <p:sldId id="258" r:id="rId7"/>
    <p:sldId id="272" r:id="rId8"/>
    <p:sldId id="276" r:id="rId9"/>
    <p:sldId id="273" r:id="rId10"/>
    <p:sldId id="259" r:id="rId11"/>
    <p:sldId id="275" r:id="rId12"/>
    <p:sldId id="277" r:id="rId13"/>
    <p:sldId id="281" r:id="rId14"/>
    <p:sldId id="282" r:id="rId15"/>
    <p:sldId id="289" r:id="rId16"/>
    <p:sldId id="283" r:id="rId17"/>
    <p:sldId id="291" r:id="rId18"/>
    <p:sldId id="284" r:id="rId19"/>
    <p:sldId id="285" r:id="rId20"/>
    <p:sldId id="280" r:id="rId21"/>
    <p:sldId id="278" r:id="rId22"/>
    <p:sldId id="257" r:id="rId23"/>
    <p:sldId id="286" r:id="rId24"/>
    <p:sldId id="287" r:id="rId25"/>
    <p:sldId id="265" r:id="rId26"/>
    <p:sldId id="266" r:id="rId27"/>
    <p:sldId id="279" r:id="rId28"/>
    <p:sldId id="267" r:id="rId29"/>
  </p:sldIdLst>
  <p:sldSz cx="12192000" cy="6858000"/>
  <p:notesSz cx="6858000" cy="9144000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83393" autoAdjust="0"/>
  </p:normalViewPr>
  <p:slideViewPr>
    <p:cSldViewPr snapToGrid="0">
      <p:cViewPr varScale="1">
        <p:scale>
          <a:sx n="90" d="100"/>
          <a:sy n="90" d="100"/>
        </p:scale>
        <p:origin x="58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0AC8765-82A7-4DEC-B2FA-DEC6E7827D22}" type="datetimeFigureOut">
              <a:rPr lang="es-CO" smtClean="0"/>
              <a:t>19/07/2023</a:t>
            </a:fld>
            <a:endParaRPr lang="es-CO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CO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A5AF0EF-FE94-413E-9B60-CFBE7395AB6E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8345844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A5AF0EF-FE94-413E-9B60-CFBE7395AB6E}" type="slidenum">
              <a:rPr lang="es-CO" smtClean="0"/>
              <a:t>1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81764871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A5AF0EF-FE94-413E-9B60-CFBE7395AB6E}" type="slidenum">
              <a:rPr lang="es-CO" smtClean="0"/>
              <a:t>11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2602742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b="0" i="0" dirty="0">
                <a:solidFill>
                  <a:srgbClr val="D1D5DB"/>
                </a:solidFill>
                <a:effectLst/>
                <a:latin typeface="Söhne"/>
              </a:rPr>
              <a:t>Imagínate que estás en una conferencia y quieres conectarte con un </a:t>
            </a:r>
            <a:r>
              <a:rPr lang="es-ES" b="0" i="0" dirty="0" err="1">
                <a:solidFill>
                  <a:srgbClr val="D1D5DB"/>
                </a:solidFill>
                <a:effectLst/>
                <a:latin typeface="Söhne"/>
              </a:rPr>
              <a:t>influencer</a:t>
            </a:r>
            <a:r>
              <a:rPr lang="es-ES" b="0" i="0" dirty="0">
                <a:solidFill>
                  <a:srgbClr val="D1D5DB"/>
                </a:solidFill>
                <a:effectLst/>
                <a:latin typeface="Söhne"/>
              </a:rPr>
              <a:t> clave en tu industria. En lugar de acercarte directamente, decides interactuar con otras personas en la sala y dejar que las conexiones se desarrollen de forma natural. Al final, logras establecer una relación valiosa con el </a:t>
            </a:r>
            <a:r>
              <a:rPr lang="es-ES" b="0" i="0" dirty="0" err="1">
                <a:solidFill>
                  <a:srgbClr val="D1D5DB"/>
                </a:solidFill>
                <a:effectLst/>
                <a:latin typeface="Söhne"/>
              </a:rPr>
              <a:t>influencer</a:t>
            </a:r>
            <a:r>
              <a:rPr lang="es-ES" b="0" i="0" dirty="0">
                <a:solidFill>
                  <a:srgbClr val="D1D5DB"/>
                </a:solidFill>
                <a:effectLst/>
                <a:latin typeface="Söhne"/>
              </a:rPr>
              <a:t> a través de un contacto en común.</a:t>
            </a:r>
            <a:endParaRPr lang="es-CO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A5AF0EF-FE94-413E-9B60-CFBE7395AB6E}" type="slidenum">
              <a:rPr lang="es-CO" smtClean="0"/>
              <a:t>13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39456994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A5AF0EF-FE94-413E-9B60-CFBE7395AB6E}" type="slidenum">
              <a:rPr lang="es-CO" smtClean="0"/>
              <a:t>14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26754304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/>
              <a:t>ISAREL PONER AQUÍ FOTO DE UN TUBO de Agua (canilla) versus</a:t>
            </a:r>
            <a:r>
              <a:rPr lang="es-ES" baseline="0" dirty="0"/>
              <a:t> un Vaso de Agua</a:t>
            </a:r>
            <a:endParaRPr lang="es-CR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5AF0EF-FE94-413E-9B60-CFBE7395AB6E}" type="slidenum">
              <a:rPr lang="es-CO" smtClean="0"/>
              <a:t>15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69174892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/>
              <a:t>ISAREL PONER AQUÍ FOTO de alguien </a:t>
            </a:r>
            <a:r>
              <a:rPr lang="es-ES" dirty="0" err="1"/>
              <a:t>apyando</a:t>
            </a:r>
            <a:r>
              <a:rPr lang="es-ES" dirty="0"/>
              <a:t> a alguien </a:t>
            </a:r>
            <a:r>
              <a:rPr lang="es-ES" dirty="0" err="1"/>
              <a:t>jajaja</a:t>
            </a:r>
            <a:endParaRPr lang="es-CR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5AF0EF-FE94-413E-9B60-CFBE7395AB6E}" type="slidenum">
              <a:rPr lang="es-CO" smtClean="0"/>
              <a:t>17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4616943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b="0" i="0" dirty="0">
                <a:solidFill>
                  <a:srgbClr val="D1D5DB"/>
                </a:solidFill>
                <a:effectLst/>
                <a:latin typeface="Söhne"/>
              </a:rPr>
              <a:t>El </a:t>
            </a:r>
            <a:r>
              <a:rPr lang="es-ES" b="0" i="0" dirty="0" err="1">
                <a:solidFill>
                  <a:srgbClr val="D1D5DB"/>
                </a:solidFill>
                <a:effectLst/>
                <a:latin typeface="Söhne"/>
              </a:rPr>
              <a:t>networking</a:t>
            </a:r>
            <a:r>
              <a:rPr lang="es-ES" b="0" i="0" dirty="0">
                <a:solidFill>
                  <a:srgbClr val="D1D5DB"/>
                </a:solidFill>
                <a:effectLst/>
                <a:latin typeface="Söhne"/>
              </a:rPr>
              <a:t> es como cuidar un jardín. Requiere tiempo y atención constante para que las relaciones florezcan y den frutos</a:t>
            </a:r>
          </a:p>
          <a:p>
            <a:endParaRPr lang="es-ES" b="0" i="0" dirty="0">
              <a:solidFill>
                <a:srgbClr val="D1D5DB"/>
              </a:solidFill>
              <a:effectLst/>
              <a:latin typeface="Söhne"/>
            </a:endParaRPr>
          </a:p>
          <a:p>
            <a:endParaRPr lang="es-CO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A5AF0EF-FE94-413E-9B60-CFBE7395AB6E}" type="slidenum">
              <a:rPr lang="es-CO" smtClean="0"/>
              <a:t>19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75912808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>
              <a:buFont typeface="+mj-lt"/>
              <a:buAutoNum type="arabicPeriod"/>
            </a:pPr>
            <a:r>
              <a:rPr lang="es-ES" b="0" i="0" dirty="0">
                <a:solidFill>
                  <a:srgbClr val="D1D5DB"/>
                </a:solidFill>
                <a:effectLst/>
                <a:latin typeface="Söhne"/>
              </a:rPr>
              <a:t>Oportunidades de negocio: El </a:t>
            </a:r>
            <a:r>
              <a:rPr lang="es-ES" b="0" i="0" dirty="0" err="1">
                <a:solidFill>
                  <a:srgbClr val="D1D5DB"/>
                </a:solidFill>
                <a:effectLst/>
                <a:latin typeface="Söhne"/>
              </a:rPr>
              <a:t>networking</a:t>
            </a:r>
            <a:r>
              <a:rPr lang="es-ES" b="0" i="0" dirty="0">
                <a:solidFill>
                  <a:srgbClr val="D1D5DB"/>
                </a:solidFill>
                <a:effectLst/>
                <a:latin typeface="Söhne"/>
              </a:rPr>
              <a:t> brinda a las </a:t>
            </a:r>
            <a:r>
              <a:rPr lang="es-ES" b="0" i="0" dirty="0" err="1">
                <a:solidFill>
                  <a:srgbClr val="D1D5DB"/>
                </a:solidFill>
                <a:effectLst/>
                <a:latin typeface="Söhne"/>
              </a:rPr>
              <a:t>PYMEs</a:t>
            </a:r>
            <a:r>
              <a:rPr lang="es-ES" b="0" i="0" dirty="0">
                <a:solidFill>
                  <a:srgbClr val="D1D5DB"/>
                </a:solidFill>
                <a:effectLst/>
                <a:latin typeface="Söhne"/>
              </a:rPr>
              <a:t> la oportunidad de establecer conexiones con otras empresas y profesionales relevantes en su industria. Estas conexiones pueden generar oportunidades de negocio, como colaboraciones, alianzas estratégicas, referencias de clientes y proveedores, y la posibilidad de acceder a nuevos mercados y segmentos. La construcción de relaciones sólidas a través del </a:t>
            </a:r>
            <a:r>
              <a:rPr lang="es-ES" b="0" i="0" dirty="0" err="1">
                <a:solidFill>
                  <a:srgbClr val="D1D5DB"/>
                </a:solidFill>
                <a:effectLst/>
                <a:latin typeface="Söhne"/>
              </a:rPr>
              <a:t>networking</a:t>
            </a:r>
            <a:r>
              <a:rPr lang="es-ES" b="0" i="0" dirty="0">
                <a:solidFill>
                  <a:srgbClr val="D1D5DB"/>
                </a:solidFill>
                <a:effectLst/>
                <a:latin typeface="Söhne"/>
              </a:rPr>
              <a:t> puede abrir puertas a nuevas oportunidades y ayudar a las </a:t>
            </a:r>
            <a:r>
              <a:rPr lang="es-ES" b="0" i="0" dirty="0" err="1">
                <a:solidFill>
                  <a:srgbClr val="D1D5DB"/>
                </a:solidFill>
                <a:effectLst/>
                <a:latin typeface="Söhne"/>
              </a:rPr>
              <a:t>PYMEs</a:t>
            </a:r>
            <a:r>
              <a:rPr lang="es-ES" b="0" i="0" dirty="0">
                <a:solidFill>
                  <a:srgbClr val="D1D5DB"/>
                </a:solidFill>
                <a:effectLst/>
                <a:latin typeface="Söhne"/>
              </a:rPr>
              <a:t> a crecer y expandirse.</a:t>
            </a:r>
          </a:p>
          <a:p>
            <a:pPr algn="l">
              <a:buFont typeface="+mj-lt"/>
              <a:buAutoNum type="arabicPeriod"/>
            </a:pPr>
            <a:r>
              <a:rPr lang="es-ES" b="0" i="0" dirty="0">
                <a:solidFill>
                  <a:srgbClr val="D1D5DB"/>
                </a:solidFill>
                <a:effectLst/>
                <a:latin typeface="Söhne"/>
              </a:rPr>
              <a:t>Intercambio de conocimientos y experiencias: El </a:t>
            </a:r>
            <a:r>
              <a:rPr lang="es-ES" b="0" i="0" dirty="0" err="1">
                <a:solidFill>
                  <a:srgbClr val="D1D5DB"/>
                </a:solidFill>
                <a:effectLst/>
                <a:latin typeface="Söhne"/>
              </a:rPr>
              <a:t>networking</a:t>
            </a:r>
            <a:r>
              <a:rPr lang="es-ES" b="0" i="0" dirty="0">
                <a:solidFill>
                  <a:srgbClr val="D1D5DB"/>
                </a:solidFill>
                <a:effectLst/>
                <a:latin typeface="Söhne"/>
              </a:rPr>
              <a:t> permite el intercambio de conocimientos y experiencias entre empresarios y profesionales de diversos sectores. Al conectarse con personas que enfrentan desafíos similares o que ya han superado obstáculos en su camino hacia el éxito, las </a:t>
            </a:r>
            <a:r>
              <a:rPr lang="es-ES" b="0" i="0" dirty="0" err="1">
                <a:solidFill>
                  <a:srgbClr val="D1D5DB"/>
                </a:solidFill>
                <a:effectLst/>
                <a:latin typeface="Söhne"/>
              </a:rPr>
              <a:t>PYMEs</a:t>
            </a:r>
            <a:r>
              <a:rPr lang="es-ES" b="0" i="0" dirty="0">
                <a:solidFill>
                  <a:srgbClr val="D1D5DB"/>
                </a:solidFill>
                <a:effectLst/>
                <a:latin typeface="Söhne"/>
              </a:rPr>
              <a:t> pueden aprender de las mejores prácticas, obtener consejos valiosos y adquirir conocimientos especializados. Este intercambio de información puede ayudar a las </a:t>
            </a:r>
            <a:r>
              <a:rPr lang="es-ES" b="0" i="0" dirty="0" err="1">
                <a:solidFill>
                  <a:srgbClr val="D1D5DB"/>
                </a:solidFill>
                <a:effectLst/>
                <a:latin typeface="Söhne"/>
              </a:rPr>
              <a:t>PYMEs</a:t>
            </a:r>
            <a:r>
              <a:rPr lang="es-ES" b="0" i="0" dirty="0">
                <a:solidFill>
                  <a:srgbClr val="D1D5DB"/>
                </a:solidFill>
                <a:effectLst/>
                <a:latin typeface="Söhne"/>
              </a:rPr>
              <a:t> a mejorar sus procesos, innovar, resolver problemas y tomar decisiones más informadas.</a:t>
            </a:r>
          </a:p>
          <a:p>
            <a:pPr algn="l">
              <a:buFont typeface="+mj-lt"/>
              <a:buAutoNum type="arabicPeriod"/>
            </a:pPr>
            <a:r>
              <a:rPr lang="es-ES" b="0" i="0" dirty="0">
                <a:solidFill>
                  <a:srgbClr val="D1D5DB"/>
                </a:solidFill>
                <a:effectLst/>
                <a:latin typeface="Söhne"/>
              </a:rPr>
              <a:t>Visibilidad y construcción de marca: Participar activamente en eventos de </a:t>
            </a:r>
            <a:r>
              <a:rPr lang="es-ES" b="0" i="0" dirty="0" err="1">
                <a:solidFill>
                  <a:srgbClr val="D1D5DB"/>
                </a:solidFill>
                <a:effectLst/>
                <a:latin typeface="Söhne"/>
              </a:rPr>
              <a:t>networking</a:t>
            </a:r>
            <a:r>
              <a:rPr lang="es-ES" b="0" i="0" dirty="0">
                <a:solidFill>
                  <a:srgbClr val="D1D5DB"/>
                </a:solidFill>
                <a:effectLst/>
                <a:latin typeface="Söhne"/>
              </a:rPr>
              <a:t>, conferencias, ferias comerciales y otras actividades relacionadas permite a las </a:t>
            </a:r>
            <a:r>
              <a:rPr lang="es-ES" b="0" i="0" dirty="0" err="1">
                <a:solidFill>
                  <a:srgbClr val="D1D5DB"/>
                </a:solidFill>
                <a:effectLst/>
                <a:latin typeface="Söhne"/>
              </a:rPr>
              <a:t>PYMEs</a:t>
            </a:r>
            <a:r>
              <a:rPr lang="es-ES" b="0" i="0" dirty="0">
                <a:solidFill>
                  <a:srgbClr val="D1D5DB"/>
                </a:solidFill>
                <a:effectLst/>
                <a:latin typeface="Söhne"/>
              </a:rPr>
              <a:t> aumentar su visibilidad y construir su marca. El </a:t>
            </a:r>
            <a:r>
              <a:rPr lang="es-ES" b="0" i="0" dirty="0" err="1">
                <a:solidFill>
                  <a:srgbClr val="D1D5DB"/>
                </a:solidFill>
                <a:effectLst/>
                <a:latin typeface="Söhne"/>
              </a:rPr>
              <a:t>networking</a:t>
            </a:r>
            <a:r>
              <a:rPr lang="es-ES" b="0" i="0" dirty="0">
                <a:solidFill>
                  <a:srgbClr val="D1D5DB"/>
                </a:solidFill>
                <a:effectLst/>
                <a:latin typeface="Söhne"/>
              </a:rPr>
              <a:t> brinda la oportunidad de presentar y promover los productos, servicios y valores únicos de la empresa a una audiencia relevante. A medida que la empresa se hace más conocida y se establece como un referente en su sector, puede atraer la atención de clientes potenciales, inversores y colaboradores estratégicos.</a:t>
            </a:r>
          </a:p>
          <a:p>
            <a:endParaRPr lang="es-CO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A5AF0EF-FE94-413E-9B60-CFBE7395AB6E}" type="slidenum">
              <a:rPr lang="es-CO" smtClean="0"/>
              <a:t>22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9688394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 err="1"/>
              <a:t>Iamgen</a:t>
            </a:r>
            <a:r>
              <a:rPr lang="es-ES" dirty="0"/>
              <a:t> de reuniones de empresarios</a:t>
            </a:r>
          </a:p>
          <a:p>
            <a:endParaRPr lang="es-CR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5AF0EF-FE94-413E-9B60-CFBE7395AB6E}" type="slidenum">
              <a:rPr lang="es-CO" smtClean="0"/>
              <a:t>23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17229282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/>
              <a:t>Imagen de </a:t>
            </a:r>
            <a:r>
              <a:rPr lang="es-ES" dirty="0" err="1"/>
              <a:t>webinars</a:t>
            </a:r>
            <a:r>
              <a:rPr lang="es-ES" baseline="0" dirty="0"/>
              <a:t> y </a:t>
            </a:r>
            <a:r>
              <a:rPr lang="es-ES" baseline="0" dirty="0" err="1"/>
              <a:t>grupso</a:t>
            </a:r>
            <a:r>
              <a:rPr lang="es-ES" baseline="0" dirty="0"/>
              <a:t> de </a:t>
            </a:r>
            <a:r>
              <a:rPr lang="es-ES" baseline="0" dirty="0" err="1"/>
              <a:t>whatsapp</a:t>
            </a:r>
            <a:endParaRPr lang="es-CR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5AF0EF-FE94-413E-9B60-CFBE7395AB6E}" type="slidenum">
              <a:rPr lang="es-CO" smtClean="0"/>
              <a:t>24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75848403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b="0" i="0" dirty="0">
                <a:solidFill>
                  <a:srgbClr val="D1D5DB"/>
                </a:solidFill>
                <a:effectLst/>
                <a:latin typeface="Söhne"/>
              </a:rPr>
              <a:t>Imagina que vas a un evento de </a:t>
            </a:r>
            <a:r>
              <a:rPr lang="es-ES" b="0" i="0" dirty="0" err="1">
                <a:solidFill>
                  <a:srgbClr val="D1D5DB"/>
                </a:solidFill>
                <a:effectLst/>
                <a:latin typeface="Söhne"/>
              </a:rPr>
              <a:t>networking</a:t>
            </a:r>
            <a:r>
              <a:rPr lang="es-ES" b="0" i="0" dirty="0">
                <a:solidFill>
                  <a:srgbClr val="D1D5DB"/>
                </a:solidFill>
                <a:effectLst/>
                <a:latin typeface="Söhne"/>
              </a:rPr>
              <a:t> y, en lugar de escuchar y establecer conexiones genuinas, te dedicas a repartir tarjetas de presentación a diestra y siniestra sin siquiera conocer a las personas. Esto no solo no generará resultados, sino que también dejará una mala impresión.</a:t>
            </a:r>
            <a:endParaRPr lang="es-CO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A5AF0EF-FE94-413E-9B60-CFBE7395AB6E}" type="slidenum">
              <a:rPr lang="es-CO" smtClean="0"/>
              <a:t>25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9168251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71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896559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R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C9041AC-0AF9-415D-8935-904CE3F0E089}" type="slidenum">
              <a:rPr lang="es-CO" smtClean="0"/>
              <a:t>27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22020626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/>
              <a:t>Antes </a:t>
            </a:r>
            <a:r>
              <a:rPr lang="es-ES" dirty="0" err="1"/>
              <a:t>Viviamos</a:t>
            </a:r>
            <a:r>
              <a:rPr lang="es-ES" dirty="0"/>
              <a:t> en pueblos</a:t>
            </a:r>
            <a:r>
              <a:rPr lang="es-ES" baseline="0" dirty="0"/>
              <a:t> - </a:t>
            </a:r>
            <a:endParaRPr lang="es-CR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5AF0EF-FE94-413E-9B60-CFBE7395AB6E}" type="slidenum">
              <a:rPr lang="es-CO" smtClean="0"/>
              <a:t>4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44142555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dirty="0"/>
              <a:t>ISRAEL </a:t>
            </a:r>
            <a:r>
              <a:rPr kumimoji="0" lang="es-CR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Söhne"/>
              </a:rPr>
              <a:t>PONER</a:t>
            </a:r>
            <a:r>
              <a:rPr kumimoji="0" lang="es-CR" sz="1200" b="0" i="0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Söhne"/>
              </a:rPr>
              <a:t> UNA IMAGE DE una fiesta </a:t>
            </a:r>
            <a:endParaRPr kumimoji="0" lang="es-CR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Söhne"/>
            </a:endParaRPr>
          </a:p>
          <a:p>
            <a:br>
              <a:rPr lang="es-ES" dirty="0"/>
            </a:br>
            <a:r>
              <a:rPr lang="es-ES" dirty="0"/>
              <a:t>A quien conozco</a:t>
            </a:r>
            <a:r>
              <a:rPr lang="es-ES" baseline="0" dirty="0"/>
              <a:t> en la fiesta</a:t>
            </a:r>
          </a:p>
          <a:p>
            <a:r>
              <a:rPr lang="es-ES" baseline="0" dirty="0"/>
              <a:t>Les doy tarjetas ,</a:t>
            </a:r>
          </a:p>
          <a:p>
            <a:r>
              <a:rPr lang="es-ES" baseline="0" dirty="0"/>
              <a:t>Los llevo</a:t>
            </a:r>
          </a:p>
          <a:p>
            <a:endParaRPr lang="es-CR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5AF0EF-FE94-413E-9B60-CFBE7395AB6E}" type="slidenum">
              <a:rPr lang="es-CO" smtClean="0"/>
              <a:t>5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16035165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Imagina que estás en una fiesta llena de personas interesantes. A medida que te mueves por la sala, tienes la oportunidad de conocer a diferentes individuos y entablar conversaciones. Al hacerlo, te das cuenta de que algunas de estas personas tienen intereses, conocimientos o conexiones que pueden ser útiles para tu vida personal o profesional.</a:t>
            </a:r>
          </a:p>
          <a:p>
            <a:r>
              <a:rPr lang="es-E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Bueno, el </a:t>
            </a:r>
            <a:r>
              <a:rPr lang="es-E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networking</a:t>
            </a:r>
            <a:r>
              <a:rPr lang="es-E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es como esa fiesta, pero en un contexto más amplio. Se trata de establecer y cultivar relaciones con otras personas de manera intencional para construir una red de contactos valiosos y mutuamente beneficiosos. En lugar de limitarse a una sola fiesta, el </a:t>
            </a:r>
            <a:r>
              <a:rPr lang="es-E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networking</a:t>
            </a:r>
            <a:r>
              <a:rPr lang="es-E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puede ocurrir en diferentes entornos, como eventos profesionales, conferencias, reuniones informales o incluso en línea a través de plataformas sociales y profesionales.</a:t>
            </a:r>
          </a:p>
          <a:p>
            <a:endParaRPr lang="es-CR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5AF0EF-FE94-413E-9B60-CFBE7395AB6E}" type="slidenum">
              <a:rPr lang="es-CO" smtClean="0"/>
              <a:t>6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19736836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/>
              <a:t>El concepto</a:t>
            </a:r>
            <a:r>
              <a:rPr lang="es-ES" baseline="0" dirty="0"/>
              <a:t> de darnos a conocer. </a:t>
            </a:r>
          </a:p>
          <a:p>
            <a:endParaRPr lang="es-ES" baseline="0" dirty="0"/>
          </a:p>
          <a:p>
            <a:r>
              <a:rPr lang="es-ES" baseline="0" dirty="0"/>
              <a:t>Hablemos de EINSTEIN y su historia.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5AF0EF-FE94-413E-9B60-CFBE7395AB6E}" type="slidenum">
              <a:rPr lang="es-CO" smtClean="0"/>
              <a:t>7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38572654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A5AF0EF-FE94-413E-9B60-CFBE7395AB6E}" type="slidenum">
              <a:rPr lang="es-CO" smtClean="0"/>
              <a:t>8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44515540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A5AF0EF-FE94-413E-9B60-CFBE7395AB6E}" type="slidenum">
              <a:rPr lang="es-CO" smtClean="0"/>
              <a:t>9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3882406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b="0" i="0" dirty="0">
                <a:solidFill>
                  <a:srgbClr val="D1D5DB"/>
                </a:solidFill>
                <a:effectLst/>
                <a:latin typeface="Söhne"/>
              </a:rPr>
              <a:t>Imagina que eres dueño de una pequeña empresa que fabrica productos artesanales. Gracias a una conexión establecida en un evento de </a:t>
            </a:r>
            <a:r>
              <a:rPr lang="es-ES" b="0" i="0" dirty="0" err="1">
                <a:solidFill>
                  <a:srgbClr val="D1D5DB"/>
                </a:solidFill>
                <a:effectLst/>
                <a:latin typeface="Söhne"/>
              </a:rPr>
              <a:t>networking</a:t>
            </a:r>
            <a:r>
              <a:rPr lang="es-ES" b="0" i="0" dirty="0">
                <a:solidFill>
                  <a:srgbClr val="D1D5DB"/>
                </a:solidFill>
                <a:effectLst/>
                <a:latin typeface="Söhne"/>
              </a:rPr>
              <a:t>, logras asegurar una colaboración con una gran cadena de tiendas. Esto impulsa tu negocio y aumenta tus ventas significativamente.</a:t>
            </a:r>
          </a:p>
          <a:p>
            <a:endParaRPr lang="es-ES" b="0" i="0" dirty="0">
              <a:solidFill>
                <a:srgbClr val="D1D5DB"/>
              </a:solidFill>
              <a:effectLst/>
              <a:latin typeface="Söhne"/>
            </a:endParaRPr>
          </a:p>
          <a:p>
            <a:endParaRPr lang="es-ES" b="0" i="0" dirty="0">
              <a:solidFill>
                <a:srgbClr val="D1D5DB"/>
              </a:solidFill>
              <a:effectLst/>
              <a:latin typeface="Söhne"/>
            </a:endParaRPr>
          </a:p>
          <a:p>
            <a:r>
              <a:rPr lang="es-ES" b="0" i="0" dirty="0">
                <a:solidFill>
                  <a:srgbClr val="D1D5DB"/>
                </a:solidFill>
                <a:effectLst/>
                <a:latin typeface="Söhne"/>
              </a:rPr>
              <a:t>Piensa en el </a:t>
            </a:r>
            <a:r>
              <a:rPr lang="es-ES" b="0" i="0" dirty="0" err="1">
                <a:solidFill>
                  <a:srgbClr val="D1D5DB"/>
                </a:solidFill>
                <a:effectLst/>
                <a:latin typeface="Söhne"/>
              </a:rPr>
              <a:t>networking</a:t>
            </a:r>
            <a:r>
              <a:rPr lang="es-ES" b="0" i="0" dirty="0">
                <a:solidFill>
                  <a:srgbClr val="D1D5DB"/>
                </a:solidFill>
                <a:effectLst/>
                <a:latin typeface="Söhne"/>
              </a:rPr>
              <a:t> como una fiesta a la que asistes. ¿Cómo te prepararías? Vestirte adecuadamente, investigar a los invitados, tener una tarjeta de presentación impactante, etc."</a:t>
            </a:r>
            <a:endParaRPr lang="es-CO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A5AF0EF-FE94-413E-9B60-CFBE7395AB6E}" type="slidenum">
              <a:rPr lang="es-CO" smtClean="0"/>
              <a:t>10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860942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D2261A2-BE34-4A41-967F-A85C92DCF4E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4542C4C-92AD-45E1-B355-8D6A127B2F0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C7F78CA-E2B1-41EA-B1C6-2788ACEABA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CB49CD-7996-4295-B343-2FA8D42E4549}" type="datetimeFigureOut">
              <a:rPr lang="es-CO" smtClean="0"/>
              <a:t>19/07/2023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E4FCB21-DAF4-4568-8962-1FC23D41A6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FD1E721-741B-450A-9B67-C0EC2BEA96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C714A4-A239-40AA-89E4-E5E8BD166B8E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337595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5EF1DE4-57CB-4FFB-96BF-C4F57C92F3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F296C15D-0BDA-49F5-B033-A2444AA1EE9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AB567BE-31C4-4401-92C7-473DB947F7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CB49CD-7996-4295-B343-2FA8D42E4549}" type="datetimeFigureOut">
              <a:rPr lang="es-CO" smtClean="0"/>
              <a:t>19/07/2023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1AAF973-A3C0-4D13-A3E4-BD58DF3723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584B9B0-5ED0-44CD-8CA7-AF832987D8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C714A4-A239-40AA-89E4-E5E8BD166B8E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8042718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9B3EF504-C294-47F1-85BF-57284CC4250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465CCFE8-9DBB-491B-BC3B-3C03FA9FA23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AA28090-7E89-4586-9686-71858ACE9D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CB49CD-7996-4295-B343-2FA8D42E4549}" type="datetimeFigureOut">
              <a:rPr lang="es-CO" smtClean="0"/>
              <a:t>19/07/2023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F245AC8-D981-44D9-8CB7-3037303306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7E9169E-A45C-4BCD-9ED7-0D37EF918A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C714A4-A239-40AA-89E4-E5E8BD166B8E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8740756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A6693D1-23B6-4640-A15F-8B44BE65CD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3C161D9-49BA-4472-B48D-369ECE13E6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F2AB5DB-AD69-4BE1-B923-165C7A1F22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CB49CD-7996-4295-B343-2FA8D42E4549}" type="datetimeFigureOut">
              <a:rPr lang="es-CO" smtClean="0"/>
              <a:t>19/07/2023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382D781-2550-4D72-B54C-FF42F54EFB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96D46A8-28F9-4511-B1D6-73699BD885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C714A4-A239-40AA-89E4-E5E8BD166B8E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6769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A80B503-3F09-4D2E-BBE4-32BB0DCE4D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3E2B967-34CF-42D5-90FF-C17EF3DF84B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2D36E68-0EC0-4B03-A9D9-4D6B795424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CB49CD-7996-4295-B343-2FA8D42E4549}" type="datetimeFigureOut">
              <a:rPr lang="es-CO" smtClean="0"/>
              <a:t>19/07/2023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01F5BA6-AE13-43BE-97BA-F9CD76A5C9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A4A6D279-013C-4E41-A0BE-4CDF7FBC03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C714A4-A239-40AA-89E4-E5E8BD166B8E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913111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4F97BDC-817A-4FB5-8796-76ED10E71A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C2479E82-F8DA-4BF0-BD69-AF39D7A4331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731DC294-0A45-4DFE-94F6-9D24D0CD6C6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8CD90B4C-DDE1-4124-806F-4A47FD48AC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CB49CD-7996-4295-B343-2FA8D42E4549}" type="datetimeFigureOut">
              <a:rPr lang="es-CO" smtClean="0"/>
              <a:t>19/07/2023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AA82E40E-031E-4E04-826A-F1021855C3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B3064AD6-4891-46B2-8342-A0A74D1FF6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C714A4-A239-40AA-89E4-E5E8BD166B8E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9876025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08BF22F-3FB4-4339-95DE-F9233F7A65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E89637B9-651D-491C-BFA2-59B65431EE2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DBAE5B08-A16F-42FE-89C4-E9EA7B5F3C8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D5AFA765-1B8C-4980-9497-D43A136F61C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AB8E4A12-CF5C-4DAD-9F6A-713D1BD5DF2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A6A8EE5E-36C6-4441-8BA4-B01A82899E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CB49CD-7996-4295-B343-2FA8D42E4549}" type="datetimeFigureOut">
              <a:rPr lang="es-CO" smtClean="0"/>
              <a:t>19/07/2023</a:t>
            </a:fld>
            <a:endParaRPr lang="es-CO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E12F5F6C-04C5-4AB5-A001-9D13DD90DA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CB847EFF-B57F-477D-80EF-F8F2DDE7B7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C714A4-A239-40AA-89E4-E5E8BD166B8E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7667428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D21FB40-DDFA-4307-A885-12AFE6DB83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0251AA7C-ED8A-4620-BD04-6A8FB1419E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CB49CD-7996-4295-B343-2FA8D42E4549}" type="datetimeFigureOut">
              <a:rPr lang="es-CO" smtClean="0"/>
              <a:t>19/07/2023</a:t>
            </a:fld>
            <a:endParaRPr lang="es-CO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A819EA59-91EF-4BC6-A71E-DB30258C7C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703786D3-1988-4C21-881E-7ED0529CC4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C714A4-A239-40AA-89E4-E5E8BD166B8E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9314958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90B54756-7BFA-410B-ABF6-83BF30C450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CB49CD-7996-4295-B343-2FA8D42E4549}" type="datetimeFigureOut">
              <a:rPr lang="es-CO" smtClean="0"/>
              <a:t>19/07/2023</a:t>
            </a:fld>
            <a:endParaRPr lang="es-CO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FA34B16F-C8DF-4824-8D14-D129836B6A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89A3C05D-7457-4B31-97D1-FD5735E018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C714A4-A239-40AA-89E4-E5E8BD166B8E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0367081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087E731-64EF-49B1-AB10-92965C37E5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8B45C40-8875-4E06-A044-6E86F90B66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1377CD32-92B0-4ABB-B70B-0815157068D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3343803B-CF3E-48ED-8162-6931CA3B9D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CB49CD-7996-4295-B343-2FA8D42E4549}" type="datetimeFigureOut">
              <a:rPr lang="es-CO" smtClean="0"/>
              <a:t>19/07/2023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A0A33267-62BC-46F1-A255-877077090B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9D8223E3-B005-4F50-AC9E-06ABDBE908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C714A4-A239-40AA-89E4-E5E8BD166B8E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535656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733B319-8012-4A8F-810B-06B70A8626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DA7727CD-7E63-415F-B627-3E97EC7CC74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O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EA43A1B7-9B9B-4FD1-8DDF-7F392BCB2FA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384C4EB3-EC49-45F2-A2CD-21AF1AC399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CB49CD-7996-4295-B343-2FA8D42E4549}" type="datetimeFigureOut">
              <a:rPr lang="es-CO" smtClean="0"/>
              <a:t>19/07/2023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256DEDCB-62F1-4DEB-8BDB-C07FC5CAE0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BDA29158-3898-429F-BAD9-DB48B83FF7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C714A4-A239-40AA-89E4-E5E8BD166B8E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6523945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63822C6B-989E-46D3-9B3A-F394611E9C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F709F9C6-5953-4FA7-9B50-394D1087E7D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6F0738D-F0D8-412D-96D1-F87057E5A0D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CB49CD-7996-4295-B343-2FA8D42E4549}" type="datetimeFigureOut">
              <a:rPr lang="es-CO" smtClean="0"/>
              <a:t>19/07/2023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CC0B3B2-88BF-4E71-B75D-C9BB05BCC8E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790C184-C1C6-4201-96F9-D8DC44BCD0A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C714A4-A239-40AA-89E4-E5E8BD166B8E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5134245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16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jp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11" Type="http://schemas.openxmlformats.org/officeDocument/2006/relationships/image" Target="../media/image2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2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13" Type="http://schemas.openxmlformats.org/officeDocument/2006/relationships/image" Target="../media/image2.png"/><Relationship Id="rId3" Type="http://schemas.openxmlformats.org/officeDocument/2006/relationships/image" Target="../media/image32.png"/><Relationship Id="rId7" Type="http://schemas.microsoft.com/office/2007/relationships/hdphoto" Target="../media/hdphoto3.wdp"/><Relationship Id="rId12" Type="http://schemas.openxmlformats.org/officeDocument/2006/relationships/image" Target="../media/image37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png"/><Relationship Id="rId11" Type="http://schemas.microsoft.com/office/2007/relationships/hdphoto" Target="../media/hdphoto5.wdp"/><Relationship Id="rId5" Type="http://schemas.microsoft.com/office/2007/relationships/hdphoto" Target="../media/hdphoto2.wdp"/><Relationship Id="rId10" Type="http://schemas.openxmlformats.org/officeDocument/2006/relationships/image" Target="../media/image36.png"/><Relationship Id="rId4" Type="http://schemas.openxmlformats.org/officeDocument/2006/relationships/image" Target="../media/image33.png"/><Relationship Id="rId9" Type="http://schemas.microsoft.com/office/2007/relationships/hdphoto" Target="../media/hdphoto4.wdp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 flip="none" rotWithShape="1">
          <a:gsLst>
            <a:gs pos="0">
              <a:schemeClr val="accent5">
                <a:lumMod val="0"/>
                <a:lumOff val="100000"/>
              </a:schemeClr>
            </a:gs>
            <a:gs pos="35000">
              <a:schemeClr val="accent5">
                <a:lumMod val="0"/>
                <a:lumOff val="100000"/>
              </a:schemeClr>
            </a:gs>
            <a:gs pos="100000">
              <a:schemeClr val="accent5">
                <a:lumMod val="100000"/>
              </a:schemeClr>
            </a:gs>
          </a:gsLst>
          <a:path path="circle">
            <a:fillToRect l="50000" t="-80000" r="50000" b="18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8DD36EC2-EAFF-48CD-B8B3-967A8E2E446F}"/>
              </a:ext>
            </a:extLst>
          </p:cNvPr>
          <p:cNvSpPr txBox="1"/>
          <p:nvPr/>
        </p:nvSpPr>
        <p:spPr>
          <a:xfrm>
            <a:off x="2330617" y="2570087"/>
            <a:ext cx="753076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3600" b="0" i="0" dirty="0">
                <a:effectLst/>
                <a:latin typeface="Söhne"/>
              </a:rPr>
              <a:t>Construyendo conexiones sólidas: </a:t>
            </a:r>
          </a:p>
          <a:p>
            <a:pPr algn="ctr"/>
            <a:r>
              <a:rPr lang="es-ES" sz="3600" b="1" i="0" dirty="0" err="1">
                <a:effectLst/>
                <a:latin typeface="Söhne"/>
              </a:rPr>
              <a:t>Networking</a:t>
            </a:r>
            <a:r>
              <a:rPr lang="es-ES" sz="3600" b="1" i="0" dirty="0">
                <a:effectLst/>
                <a:latin typeface="Söhne"/>
              </a:rPr>
              <a:t> para </a:t>
            </a:r>
            <a:r>
              <a:rPr lang="es-ES" sz="3600" b="1" i="0" dirty="0" err="1">
                <a:effectLst/>
                <a:latin typeface="Söhne"/>
              </a:rPr>
              <a:t>PYMEs</a:t>
            </a:r>
            <a:endParaRPr lang="es-CO" sz="3600" b="1" dirty="0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EA674942-6176-4C41-ACBF-1760B64798A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7861" y="227635"/>
            <a:ext cx="914637" cy="902387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1F850022-D8BC-48CE-92D3-F268BB5C3DE8}"/>
              </a:ext>
            </a:extLst>
          </p:cNvPr>
          <p:cNvSpPr txBox="1"/>
          <p:nvPr/>
        </p:nvSpPr>
        <p:spPr>
          <a:xfrm>
            <a:off x="4933787" y="5679480"/>
            <a:ext cx="232441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ES" sz="2400" b="1" dirty="0">
                <a:latin typeface="Söhne"/>
              </a:rPr>
              <a:t>DAVID BERMEJO</a:t>
            </a:r>
            <a:endParaRPr lang="es-CO" sz="2400" b="1" dirty="0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442A747B-A768-46BC-B36F-B29BDB34365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826" y="307747"/>
            <a:ext cx="1601975" cy="144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454610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>
            <a:extLst>
              <a:ext uri="{FF2B5EF4-FFF2-40B4-BE49-F238E27FC236}">
                <a16:creationId xmlns:a16="http://schemas.microsoft.com/office/drawing/2014/main" id="{DEC2DD01-E624-4B19-BAAA-34347E8BFD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663293"/>
            <a:ext cx="4052777" cy="1325563"/>
          </a:xfrm>
        </p:spPr>
        <p:txBody>
          <a:bodyPr>
            <a:normAutofit/>
          </a:bodyPr>
          <a:lstStyle/>
          <a:p>
            <a:r>
              <a:rPr lang="es-ES" b="1" dirty="0"/>
              <a:t>Formas de hacer </a:t>
            </a:r>
            <a:r>
              <a:rPr lang="es-ES" b="1" dirty="0" err="1"/>
              <a:t>Networking</a:t>
            </a:r>
            <a:endParaRPr lang="es-CO" b="1" dirty="0"/>
          </a:p>
        </p:txBody>
      </p:sp>
      <p:pic>
        <p:nvPicPr>
          <p:cNvPr id="1026" name="Picture 2" descr="Gratis Personas Sentadas En Sillas Para Pandillas Foto de stock">
            <a:extLst>
              <a:ext uri="{FF2B5EF4-FFF2-40B4-BE49-F238E27FC236}">
                <a16:creationId xmlns:a16="http://schemas.microsoft.com/office/drawing/2014/main" id="{1F6B2540-BACB-4C2F-8F4A-EE78DC1461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3814" y="3275824"/>
            <a:ext cx="4825409" cy="32169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Gratis Foto De Hombre Sosteniendo Micrófono Foto de stock">
            <a:extLst>
              <a:ext uri="{FF2B5EF4-FFF2-40B4-BE49-F238E27FC236}">
                <a16:creationId xmlns:a16="http://schemas.microsoft.com/office/drawing/2014/main" id="{13D59A31-E365-4B4F-B8EE-E87E728267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5977" y="365236"/>
            <a:ext cx="4954470" cy="27878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C65233C2-3394-40C0-8246-6161A3220620}"/>
              </a:ext>
            </a:extLst>
          </p:cNvPr>
          <p:cNvSpPr txBox="1"/>
          <p:nvPr/>
        </p:nvSpPr>
        <p:spPr>
          <a:xfrm>
            <a:off x="925033" y="3275824"/>
            <a:ext cx="4143154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dirty="0"/>
              <a:t>• Eventos</a:t>
            </a:r>
          </a:p>
          <a:p>
            <a:r>
              <a:rPr lang="es-ES" sz="2000" dirty="0"/>
              <a:t>• Conferencias</a:t>
            </a:r>
          </a:p>
          <a:p>
            <a:r>
              <a:rPr lang="es-ES" sz="2000" dirty="0"/>
              <a:t>• Asociaciones</a:t>
            </a:r>
          </a:p>
          <a:p>
            <a:r>
              <a:rPr lang="es-ES" sz="2000" dirty="0"/>
              <a:t>• Cámaras de comercio</a:t>
            </a:r>
          </a:p>
          <a:p>
            <a:r>
              <a:rPr lang="es-ES" sz="2000" dirty="0"/>
              <a:t>• Redes sociales profesionales</a:t>
            </a:r>
            <a:br>
              <a:rPr lang="es-ES" sz="2000" dirty="0"/>
            </a:br>
            <a:endParaRPr lang="es-CO" sz="2000" dirty="0"/>
          </a:p>
          <a:p>
            <a:endParaRPr lang="es-ES" sz="2000" dirty="0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2CF1BD06-767B-4AFE-8B20-C32A3E397D2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826" y="307747"/>
            <a:ext cx="1601975" cy="144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342784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 rot="16200000">
            <a:off x="-2337197" y="2651522"/>
            <a:ext cx="5999957" cy="1325563"/>
          </a:xfrm>
        </p:spPr>
        <p:txBody>
          <a:bodyPr/>
          <a:lstStyle/>
          <a:p>
            <a:r>
              <a:rPr lang="es-ES" dirty="0"/>
              <a:t>SPEED NETWORKING 02</a:t>
            </a:r>
            <a:endParaRPr lang="es-CR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676400" y="835025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es-ES" dirty="0"/>
              <a:t>Como utilizo el </a:t>
            </a:r>
            <a:r>
              <a:rPr lang="es-ES" dirty="0" err="1"/>
              <a:t>Networking</a:t>
            </a:r>
            <a:r>
              <a:rPr lang="es-ES" dirty="0"/>
              <a:t> en mi empresa</a:t>
            </a:r>
          </a:p>
          <a:p>
            <a:pPr marL="0" indent="0">
              <a:buNone/>
            </a:pPr>
            <a:endParaRPr lang="es-CR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DF0199BE-04FC-475D-B468-28B088C3ABD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826" y="307747"/>
            <a:ext cx="1601975" cy="144178"/>
          </a:xfrm>
          <a:prstGeom prst="rect">
            <a:avLst/>
          </a:prstGeom>
        </p:spPr>
      </p:pic>
      <p:pic>
        <p:nvPicPr>
          <p:cNvPr id="7170" name="Picture 2" descr="Como Realizar Networking Apropiadamente - Saca Lo Mejor De Los Eventos De  Networking">
            <a:extLst>
              <a:ext uri="{FF2B5EF4-FFF2-40B4-BE49-F238E27FC236}">
                <a16:creationId xmlns:a16="http://schemas.microsoft.com/office/drawing/2014/main" id="{5D3645C4-B940-4EBB-9EEC-961D833801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810" y="1476568"/>
            <a:ext cx="8600382" cy="48377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162202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667000" y="2794000"/>
            <a:ext cx="10515600" cy="1325563"/>
          </a:xfrm>
        </p:spPr>
        <p:txBody>
          <a:bodyPr/>
          <a:lstStyle/>
          <a:p>
            <a:r>
              <a:rPr lang="es-ES" b="1" dirty="0"/>
              <a:t>CREDIBILIDAD</a:t>
            </a:r>
            <a:endParaRPr lang="es-CR" b="1" dirty="0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2A3B9ABA-0562-45E1-BA53-B3C0AA89944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826" y="307747"/>
            <a:ext cx="1601975" cy="144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196013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>
            <a:extLst>
              <a:ext uri="{FF2B5EF4-FFF2-40B4-BE49-F238E27FC236}">
                <a16:creationId xmlns:a16="http://schemas.microsoft.com/office/drawing/2014/main" id="{E62F696C-C9C3-4EC7-84EF-2487EA9AC9FD}"/>
              </a:ext>
            </a:extLst>
          </p:cNvPr>
          <p:cNvSpPr txBox="1">
            <a:spLocks/>
          </p:cNvSpPr>
          <p:nvPr/>
        </p:nvSpPr>
        <p:spPr>
          <a:xfrm>
            <a:off x="325826" y="1179128"/>
            <a:ext cx="4784651" cy="16231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b="1" dirty="0"/>
              <a:t>Ejemplos prácticos de estrategias de </a:t>
            </a:r>
            <a:r>
              <a:rPr lang="es-ES" b="1" dirty="0" err="1"/>
              <a:t>Networking</a:t>
            </a:r>
            <a:r>
              <a:rPr lang="es-ES" b="1" dirty="0"/>
              <a:t>:</a:t>
            </a:r>
            <a:endParaRPr lang="es-CO" b="1" dirty="0"/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DB77DA6C-DB54-4AA0-B216-8FB02E5273CF}"/>
              </a:ext>
            </a:extLst>
          </p:cNvPr>
          <p:cNvSpPr txBox="1"/>
          <p:nvPr/>
        </p:nvSpPr>
        <p:spPr>
          <a:xfrm>
            <a:off x="325826" y="3189094"/>
            <a:ext cx="5447653" cy="23391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b="1" dirty="0"/>
              <a:t>Escucha Activa:</a:t>
            </a:r>
          </a:p>
          <a:p>
            <a:endParaRPr lang="es-E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/>
              <a:t>Prestar atención y mostrar interés genuino en las conversaciones.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/>
              <a:t>Demonstrar empatía y comprensión hacia los demás.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/>
              <a:t>Generar confianza al demostrar disposición para aprender de los demás.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/>
              <a:t>Búsqueda de conexiones en común:</a:t>
            </a:r>
          </a:p>
        </p:txBody>
      </p:sp>
      <p:pic>
        <p:nvPicPr>
          <p:cNvPr id="3074" name="Picture 2" descr="La escucha activa - Yo Puedo">
            <a:extLst>
              <a:ext uri="{FF2B5EF4-FFF2-40B4-BE49-F238E27FC236}">
                <a16:creationId xmlns:a16="http://schemas.microsoft.com/office/drawing/2014/main" id="{17682541-F385-4446-A73C-6293E5FF24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1825648"/>
            <a:ext cx="5361051" cy="32067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AA2488B9-372A-4E98-8EBE-8426BABF2A9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826" y="307747"/>
            <a:ext cx="1601975" cy="144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488728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D8D6373B-FD8A-49BD-AA6D-B13B9ED59E0D}"/>
              </a:ext>
            </a:extLst>
          </p:cNvPr>
          <p:cNvSpPr txBox="1"/>
          <p:nvPr/>
        </p:nvSpPr>
        <p:spPr>
          <a:xfrm>
            <a:off x="325826" y="2090172"/>
            <a:ext cx="4784651" cy="23391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b="1" dirty="0"/>
              <a:t>Búsqueda de conexiones en común:</a:t>
            </a:r>
          </a:p>
          <a:p>
            <a:endParaRPr lang="es-E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/>
              <a:t>Identificar intereses, experiencias o contactos compartidos.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/>
              <a:t>Establecer vínculos a través de puntos en común.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/>
              <a:t>Facilitar conversaciones y establecer relaciones más sólidas.</a:t>
            </a:r>
          </a:p>
        </p:txBody>
      </p:sp>
      <p:pic>
        <p:nvPicPr>
          <p:cNvPr id="6150" name="Picture 6" descr="Personas que usan redes móviles y hablan por teléfono comunicación y redes  sociales | Vector Premium">
            <a:extLst>
              <a:ext uri="{FF2B5EF4-FFF2-40B4-BE49-F238E27FC236}">
                <a16:creationId xmlns:a16="http://schemas.microsoft.com/office/drawing/2014/main" id="{E7B4C5AA-F35F-4A08-8247-EB72A38B30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60228" y="845288"/>
            <a:ext cx="4824124" cy="51674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92CB7B46-70CA-47FE-844A-38A5B50BF17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826" y="307747"/>
            <a:ext cx="1601975" cy="144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581077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 rot="16200000">
            <a:off x="-2337197" y="2651522"/>
            <a:ext cx="5999957" cy="1325563"/>
          </a:xfrm>
        </p:spPr>
        <p:txBody>
          <a:bodyPr/>
          <a:lstStyle/>
          <a:p>
            <a:r>
              <a:rPr lang="es-ES" dirty="0"/>
              <a:t>SPEED NETWORKING 03</a:t>
            </a:r>
            <a:endParaRPr lang="es-CR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488557" y="835025"/>
            <a:ext cx="5034495" cy="45351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s-ES" b="1" dirty="0"/>
              <a:t>Identifica mis conectores</a:t>
            </a:r>
          </a:p>
          <a:p>
            <a:pPr marL="0" indent="0">
              <a:buNone/>
            </a:pPr>
            <a:endParaRPr lang="es-ES" dirty="0"/>
          </a:p>
          <a:p>
            <a:pPr marL="0" indent="0">
              <a:buNone/>
            </a:pPr>
            <a:endParaRPr lang="es-ES" dirty="0"/>
          </a:p>
          <a:p>
            <a:pPr marL="0" indent="0">
              <a:buNone/>
            </a:pPr>
            <a:endParaRPr lang="es-CR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D58675D9-2DF5-4F69-B674-44C3C491695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826" y="307747"/>
            <a:ext cx="1601975" cy="144178"/>
          </a:xfrm>
          <a:prstGeom prst="rect">
            <a:avLst/>
          </a:prstGeom>
        </p:spPr>
      </p:pic>
      <p:pic>
        <p:nvPicPr>
          <p:cNvPr id="3074" name="Picture 2" descr="AySA pidió a la población hacer un uso racional del agua potable frente al  apagón masivo - Infobae">
            <a:extLst>
              <a:ext uri="{FF2B5EF4-FFF2-40B4-BE49-F238E27FC236}">
                <a16:creationId xmlns:a16="http://schemas.microsoft.com/office/drawing/2014/main" id="{C8B2F954-03C3-4EB5-9ADB-84D06A102F8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5107"/>
          <a:stretch/>
        </p:blipFill>
        <p:spPr bwMode="auto">
          <a:xfrm>
            <a:off x="1488558" y="1791716"/>
            <a:ext cx="5034495" cy="37777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Vaso de agua o vaso con agua?: RAE pone fin a este dilema | CHEKA | PERU21">
            <a:extLst>
              <a:ext uri="{FF2B5EF4-FFF2-40B4-BE49-F238E27FC236}">
                <a16:creationId xmlns:a16="http://schemas.microsoft.com/office/drawing/2014/main" id="{2C18E349-82A6-4ED4-AD5C-CAA67C5BCC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0895" y="1791585"/>
            <a:ext cx="5034495" cy="37758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0611414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>
            <a:extLst>
              <a:ext uri="{FF2B5EF4-FFF2-40B4-BE49-F238E27FC236}">
                <a16:creationId xmlns:a16="http://schemas.microsoft.com/office/drawing/2014/main" id="{9F0A20A6-EAB3-435A-8FB7-B4ED02957B8F}"/>
              </a:ext>
            </a:extLst>
          </p:cNvPr>
          <p:cNvSpPr txBox="1"/>
          <p:nvPr/>
        </p:nvSpPr>
        <p:spPr>
          <a:xfrm>
            <a:off x="325826" y="4205176"/>
            <a:ext cx="4784651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b="1" dirty="0"/>
              <a:t>Ofrecer ayuda y apoyo:</a:t>
            </a:r>
          </a:p>
          <a:p>
            <a:endParaRPr lang="es-E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/>
              <a:t>Estar dispuesto a brindar asistencia y compartir recursos.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/>
              <a:t>Proporcionar consejos, soluciones o recomendaciones relevantes.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/>
              <a:t>Crear un ambiente colaborativo y positivo..</a:t>
            </a:r>
          </a:p>
        </p:txBody>
      </p:sp>
      <p:pic>
        <p:nvPicPr>
          <p:cNvPr id="5122" name="Picture 2" descr="CÓMO FORTALECER LAS REDES DE APOYO DE LOS EMPLEADOS PARA MEJORAR SU SALUD  INTEGRAL | Cigna">
            <a:extLst>
              <a:ext uri="{FF2B5EF4-FFF2-40B4-BE49-F238E27FC236}">
                <a16:creationId xmlns:a16="http://schemas.microsoft.com/office/drawing/2014/main" id="{2F790CCF-22BA-4BAB-8528-06632159B8E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1559"/>
          <a:stretch/>
        </p:blipFill>
        <p:spPr bwMode="auto">
          <a:xfrm>
            <a:off x="0" y="0"/>
            <a:ext cx="12192000" cy="38702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EAB15469-1A6D-4BBF-8CDF-58B49D3F971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826" y="307747"/>
            <a:ext cx="1601975" cy="144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170013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 rot="16200000">
            <a:off x="-2337197" y="2651522"/>
            <a:ext cx="5999957" cy="1325563"/>
          </a:xfrm>
        </p:spPr>
        <p:txBody>
          <a:bodyPr/>
          <a:lstStyle/>
          <a:p>
            <a:r>
              <a:rPr lang="es-ES" dirty="0"/>
              <a:t>SPEED NETWORKING 04</a:t>
            </a:r>
            <a:endParaRPr lang="es-CR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676400" y="835025"/>
            <a:ext cx="5075274" cy="536575"/>
          </a:xfrm>
        </p:spPr>
        <p:txBody>
          <a:bodyPr/>
          <a:lstStyle/>
          <a:p>
            <a:pPr marL="0" indent="0">
              <a:buNone/>
            </a:pPr>
            <a:r>
              <a:rPr lang="es-ES" b="1" dirty="0"/>
              <a:t>En que puedo apoyar tu empresa</a:t>
            </a:r>
          </a:p>
          <a:p>
            <a:pPr marL="0" indent="0">
              <a:buNone/>
            </a:pPr>
            <a:endParaRPr lang="es-ES" dirty="0"/>
          </a:p>
          <a:p>
            <a:pPr marL="0" indent="0">
              <a:buNone/>
            </a:pPr>
            <a:endParaRPr lang="es-ES" dirty="0"/>
          </a:p>
          <a:p>
            <a:pPr marL="0" indent="0">
              <a:buNone/>
            </a:pPr>
            <a:endParaRPr lang="es-CR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B0CB6A6C-F2B6-45D0-9D6F-F8E482E01CA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826" y="307747"/>
            <a:ext cx="1601975" cy="144178"/>
          </a:xfrm>
          <a:prstGeom prst="rect">
            <a:avLst/>
          </a:prstGeom>
        </p:spPr>
      </p:pic>
      <p:pic>
        <p:nvPicPr>
          <p:cNvPr id="4098" name="Picture 2" descr="Gratis Foto De Personas Haciendo Puños Foto de stock">
            <a:extLst>
              <a:ext uri="{FF2B5EF4-FFF2-40B4-BE49-F238E27FC236}">
                <a16:creationId xmlns:a16="http://schemas.microsoft.com/office/drawing/2014/main" id="{B53E0233-B63C-45ED-9697-A546788B90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0574" y="1371600"/>
            <a:ext cx="7654950" cy="5103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9496838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434EA0E9-048F-451E-9670-EB2FDC34D5E6}"/>
              </a:ext>
            </a:extLst>
          </p:cNvPr>
          <p:cNvSpPr txBox="1"/>
          <p:nvPr/>
        </p:nvSpPr>
        <p:spPr>
          <a:xfrm>
            <a:off x="325826" y="2090172"/>
            <a:ext cx="4784651" cy="23391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b="1" dirty="0"/>
              <a:t>Seguir el principio de reciprocidad:</a:t>
            </a:r>
          </a:p>
          <a:p>
            <a:endParaRPr lang="es-E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/>
              <a:t>Buscar oportunidades para beneficiar a otros sin expectativas inmediatas.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/>
              <a:t>Ser proactivo al ofrecer ayuda, contactos o conocimientos.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/>
              <a:t>Fomentar relaciones de confianza y establecer conexiones duraderas.</a:t>
            </a:r>
          </a:p>
        </p:txBody>
      </p:sp>
      <p:pic>
        <p:nvPicPr>
          <p:cNvPr id="4098" name="Picture 2">
            <a:extLst>
              <a:ext uri="{FF2B5EF4-FFF2-40B4-BE49-F238E27FC236}">
                <a16:creationId xmlns:a16="http://schemas.microsoft.com/office/drawing/2014/main" id="{88D5B1A2-16AF-4815-8AC4-FFDDC0C3DE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9442" y="1355130"/>
            <a:ext cx="6202227" cy="41477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4D98AD92-9D65-4572-9F6E-C61D0B27D96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826" y="307747"/>
            <a:ext cx="1601975" cy="144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487400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>
            <a:extLst>
              <a:ext uri="{FF2B5EF4-FFF2-40B4-BE49-F238E27FC236}">
                <a16:creationId xmlns:a16="http://schemas.microsoft.com/office/drawing/2014/main" id="{B617998C-335B-44DF-889C-BAE28F7325DF}"/>
              </a:ext>
            </a:extLst>
          </p:cNvPr>
          <p:cNvSpPr txBox="1">
            <a:spLocks/>
          </p:cNvSpPr>
          <p:nvPr/>
        </p:nvSpPr>
        <p:spPr>
          <a:xfrm>
            <a:off x="8121502" y="2617418"/>
            <a:ext cx="3638107" cy="16231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b="1" dirty="0"/>
              <a:t>Manteniendo y cultivando las relaciones</a:t>
            </a:r>
          </a:p>
        </p:txBody>
      </p:sp>
      <p:pic>
        <p:nvPicPr>
          <p:cNvPr id="6" name="Picture 2" descr="Networking internacional: amplia tu red de contactos | ESIC">
            <a:extLst>
              <a:ext uri="{FF2B5EF4-FFF2-40B4-BE49-F238E27FC236}">
                <a16:creationId xmlns:a16="http://schemas.microsoft.com/office/drawing/2014/main" id="{F152DE5C-2F45-4689-AB6A-33F776F5FFF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887" r="-1"/>
          <a:stretch/>
        </p:blipFill>
        <p:spPr bwMode="auto">
          <a:xfrm>
            <a:off x="0" y="0"/>
            <a:ext cx="78200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57B81799-D9AB-451B-A6B5-C1F8D6E4385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826" y="307747"/>
            <a:ext cx="1601975" cy="144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78437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3"/>
          <p:cNvSpPr/>
          <p:nvPr/>
        </p:nvSpPr>
        <p:spPr>
          <a:xfrm>
            <a:off x="693700" y="2015975"/>
            <a:ext cx="6763014" cy="2403300"/>
          </a:xfrm>
          <a:prstGeom prst="roundRect">
            <a:avLst/>
          </a:prstGeom>
          <a:noFill/>
          <a:ln w="28575" cap="flat" cmpd="sng">
            <a:solidFill>
              <a:srgbClr val="1155C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74" name="Google Shape;74;p3"/>
          <p:cNvPicPr preferRelativeResize="0"/>
          <p:nvPr/>
        </p:nvPicPr>
        <p:blipFill rotWithShape="1">
          <a:blip r:embed="rId3">
            <a:alphaModFix/>
          </a:blip>
          <a:srcRect l="11845" r="8814"/>
          <a:stretch/>
        </p:blipFill>
        <p:spPr>
          <a:xfrm>
            <a:off x="9275500" y="1840051"/>
            <a:ext cx="2458354" cy="3171025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  <p:pic>
        <p:nvPicPr>
          <p:cNvPr id="75" name="Google Shape;75;p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0516225" y="226975"/>
            <a:ext cx="1284425" cy="1263025"/>
          </a:xfrm>
          <a:prstGeom prst="rect">
            <a:avLst/>
          </a:prstGeom>
          <a:noFill/>
          <a:ln>
            <a:noFill/>
          </a:ln>
        </p:spPr>
      </p:pic>
      <p:sp>
        <p:nvSpPr>
          <p:cNvPr id="76" name="Google Shape;76;p3"/>
          <p:cNvSpPr txBox="1"/>
          <p:nvPr/>
        </p:nvSpPr>
        <p:spPr>
          <a:xfrm>
            <a:off x="740075" y="1213725"/>
            <a:ext cx="4095000" cy="70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R" sz="3400" b="1" dirty="0">
                <a:latin typeface="Roboto"/>
                <a:ea typeface="Roboto"/>
                <a:cs typeface="Roboto"/>
                <a:sym typeface="Roboto"/>
              </a:rPr>
              <a:t>David Bermejo</a:t>
            </a:r>
            <a:endParaRPr sz="3400" b="1" dirty="0"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78" name="Google Shape;78;p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978525" y="5620925"/>
            <a:ext cx="1538900" cy="877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9" name="Google Shape;79;p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093350" y="5548800"/>
            <a:ext cx="2376825" cy="1021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80" name="Google Shape;80;p3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8813375" y="5545946"/>
            <a:ext cx="2920475" cy="1027459"/>
          </a:xfrm>
          <a:prstGeom prst="rect">
            <a:avLst/>
          </a:prstGeom>
          <a:noFill/>
          <a:ln>
            <a:noFill/>
          </a:ln>
        </p:spPr>
      </p:pic>
      <p:pic>
        <p:nvPicPr>
          <p:cNvPr id="81" name="Google Shape;81;p3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4683825" y="5548800"/>
            <a:ext cx="1998758" cy="1021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82" name="Google Shape;82;p3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693700" y="5466675"/>
            <a:ext cx="1186000" cy="1186000"/>
          </a:xfrm>
          <a:prstGeom prst="rect">
            <a:avLst/>
          </a:prstGeom>
          <a:noFill/>
          <a:ln>
            <a:noFill/>
          </a:ln>
        </p:spPr>
      </p:pic>
      <p:sp>
        <p:nvSpPr>
          <p:cNvPr id="83" name="Google Shape;83;p3"/>
          <p:cNvSpPr txBox="1"/>
          <p:nvPr/>
        </p:nvSpPr>
        <p:spPr>
          <a:xfrm>
            <a:off x="740076" y="2478396"/>
            <a:ext cx="6638920" cy="13387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R" sz="1500" b="1" dirty="0"/>
              <a:t>Emprendedor </a:t>
            </a:r>
            <a:r>
              <a:rPr lang="es-CR" sz="1500" dirty="0"/>
              <a:t>Apasionado, 10 años de experiencia en el Desarrollo de Software y especialista en Inteligencia Artificial.</a:t>
            </a:r>
            <a:br>
              <a:rPr lang="es-CR" sz="1500" dirty="0"/>
            </a:br>
            <a:br>
              <a:rPr lang="es-CR" sz="1500" dirty="0"/>
            </a:br>
            <a:r>
              <a:rPr lang="es-CR" sz="1500" dirty="0"/>
              <a:t>Desarrollador de software de Inteligencia Artificial  específicamente en visión computacional y detección de imágenes con nuestra inteligencia artificial  </a:t>
            </a:r>
            <a:endParaRPr sz="1500" dirty="0"/>
          </a:p>
        </p:txBody>
      </p:sp>
      <p:pic>
        <p:nvPicPr>
          <p:cNvPr id="1026" name="Picture 2" descr="https://www.avantecds.com/wp-content/uploads/2023/03/aletra-1024x245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87347" y="3898661"/>
            <a:ext cx="1346653" cy="3221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Imagen 14">
            <a:extLst>
              <a:ext uri="{FF2B5EF4-FFF2-40B4-BE49-F238E27FC236}">
                <a16:creationId xmlns:a16="http://schemas.microsoft.com/office/drawing/2014/main" id="{608F2F95-13BB-4183-BCFA-FE0C47FA2E3C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826" y="307747"/>
            <a:ext cx="1601975" cy="144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829488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R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CR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FA87128A-128A-4F76-8488-C4FE6C952F2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826" y="307747"/>
            <a:ext cx="1601975" cy="144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653275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667000" y="2794000"/>
            <a:ext cx="10515600" cy="1325563"/>
          </a:xfrm>
        </p:spPr>
        <p:txBody>
          <a:bodyPr/>
          <a:lstStyle/>
          <a:p>
            <a:r>
              <a:rPr lang="es-ES" b="1" dirty="0"/>
              <a:t>RENTABILIDAD</a:t>
            </a:r>
            <a:endParaRPr lang="es-CR" b="1" dirty="0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C1712D6D-5896-4D16-8715-B634C2CA6C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826" y="307747"/>
            <a:ext cx="1601975" cy="144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647853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2" name="Picture 4" descr="Qué es el Networking online? | Anincubator | Blog">
            <a:extLst>
              <a:ext uri="{FF2B5EF4-FFF2-40B4-BE49-F238E27FC236}">
                <a16:creationId xmlns:a16="http://schemas.microsoft.com/office/drawing/2014/main" id="{7C9DADC1-A0A6-4D88-B42B-FA7B667AB7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616326" y="2084093"/>
            <a:ext cx="6724530" cy="32335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A9B5D5B3-5071-4B9D-AAFA-E95757637C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5826" y="758530"/>
            <a:ext cx="6362700" cy="1325563"/>
          </a:xfrm>
        </p:spPr>
        <p:txBody>
          <a:bodyPr/>
          <a:lstStyle/>
          <a:p>
            <a:r>
              <a:rPr lang="es-ES" b="1" dirty="0"/>
              <a:t>Importancia del </a:t>
            </a:r>
            <a:r>
              <a:rPr lang="es-ES" b="1" dirty="0" err="1"/>
              <a:t>Networking</a:t>
            </a:r>
            <a:r>
              <a:rPr lang="es-ES" b="1" dirty="0"/>
              <a:t> para las </a:t>
            </a:r>
            <a:r>
              <a:rPr lang="es-ES" b="1" dirty="0" err="1"/>
              <a:t>PYMEs</a:t>
            </a:r>
            <a:endParaRPr lang="es-CO" b="1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39B672D-5EDE-4627-A2C3-C0DCB27663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5826" y="2084093"/>
            <a:ext cx="5872955" cy="4351338"/>
          </a:xfrm>
        </p:spPr>
        <p:txBody>
          <a:bodyPr>
            <a:normAutofit/>
          </a:bodyPr>
          <a:lstStyle/>
          <a:p>
            <a:r>
              <a:rPr lang="es-ES" sz="1800" b="1" dirty="0"/>
              <a:t>Oportunidades de negocio:</a:t>
            </a:r>
          </a:p>
          <a:p>
            <a:pPr lvl="1"/>
            <a:r>
              <a:rPr lang="es-ES" sz="1600" dirty="0"/>
              <a:t>Conexiones con empresas y profesionales relevantes.</a:t>
            </a:r>
          </a:p>
          <a:p>
            <a:pPr lvl="1"/>
            <a:r>
              <a:rPr lang="es-ES" sz="1600" dirty="0"/>
              <a:t>Colaboraciones, alianzas estratégicas y referencias.</a:t>
            </a:r>
          </a:p>
          <a:p>
            <a:pPr lvl="1"/>
            <a:r>
              <a:rPr lang="es-ES" sz="1600" dirty="0"/>
              <a:t>Acceso a nuevos mercados y segmentos.</a:t>
            </a:r>
          </a:p>
          <a:p>
            <a:r>
              <a:rPr lang="es-ES" sz="1800" b="1" dirty="0"/>
              <a:t>Intercambio de conocimientos y experiencias:</a:t>
            </a:r>
          </a:p>
          <a:p>
            <a:pPr lvl="1"/>
            <a:r>
              <a:rPr lang="es-ES" sz="1600" dirty="0"/>
              <a:t>Aprendizaje de mejores prácticas.</a:t>
            </a:r>
          </a:p>
          <a:p>
            <a:pPr lvl="1"/>
            <a:r>
              <a:rPr lang="es-ES" sz="1600" dirty="0"/>
              <a:t>Consejos valiosos y conocimientos especializados.</a:t>
            </a:r>
          </a:p>
          <a:p>
            <a:pPr lvl="1"/>
            <a:r>
              <a:rPr lang="es-ES" sz="1600" dirty="0"/>
              <a:t>Mejora de procesos, resolución de problemas y toma de decisiones informadas.</a:t>
            </a:r>
          </a:p>
          <a:p>
            <a:r>
              <a:rPr lang="es-ES" sz="1800" b="1" dirty="0"/>
              <a:t>Visibilidad y construcción de marca:</a:t>
            </a:r>
          </a:p>
          <a:p>
            <a:pPr lvl="1"/>
            <a:r>
              <a:rPr lang="es-ES" sz="1600" dirty="0"/>
              <a:t>Participación en eventos y ferias comerciales.</a:t>
            </a:r>
          </a:p>
          <a:p>
            <a:pPr lvl="1"/>
            <a:r>
              <a:rPr lang="es-ES" sz="1600" dirty="0"/>
              <a:t>Promoción de productos, servicios y valores únicos.</a:t>
            </a:r>
          </a:p>
          <a:p>
            <a:pPr lvl="1"/>
            <a:r>
              <a:rPr lang="es-ES" sz="1600" dirty="0"/>
              <a:t>Atracción de clientes potenciales, inversores y colaboradores estratégicos.</a:t>
            </a:r>
            <a:endParaRPr lang="es-CO" sz="1600" dirty="0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35B35BED-1D2C-4932-B097-504504F9847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826" y="307747"/>
            <a:ext cx="1601975" cy="144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18055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123854" y="365125"/>
            <a:ext cx="7944293" cy="1325563"/>
          </a:xfrm>
        </p:spPr>
        <p:txBody>
          <a:bodyPr/>
          <a:lstStyle/>
          <a:p>
            <a:pPr algn="ctr"/>
            <a:r>
              <a:rPr lang="es-ES" b="1" dirty="0"/>
              <a:t>Atreve a hacer Rondas de Negocios</a:t>
            </a:r>
            <a:endParaRPr lang="es-CR" b="1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BA91C157-76FE-4FC9-B622-898AF37A4A5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826" y="307747"/>
            <a:ext cx="1601975" cy="144178"/>
          </a:xfrm>
          <a:prstGeom prst="rect">
            <a:avLst/>
          </a:prstGeom>
        </p:spPr>
      </p:pic>
      <p:pic>
        <p:nvPicPr>
          <p:cNvPr id="5122" name="Picture 2" descr="Gratis Compañeros Dándose La Mano Foto de stock">
            <a:extLst>
              <a:ext uri="{FF2B5EF4-FFF2-40B4-BE49-F238E27FC236}">
                <a16:creationId xmlns:a16="http://schemas.microsoft.com/office/drawing/2014/main" id="{DDB5ED29-35F5-4F68-A625-FBC3FFCCAF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3716" y="1350334"/>
            <a:ext cx="7304568" cy="4869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8578775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pPr algn="ctr"/>
            <a:r>
              <a:rPr lang="es-ES" b="1" dirty="0"/>
              <a:t>Atreve a Hacer </a:t>
            </a:r>
            <a:r>
              <a:rPr lang="es-ES" b="1" dirty="0" err="1"/>
              <a:t>Webinars</a:t>
            </a:r>
            <a:endParaRPr lang="es-CR" b="1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C5321F15-CBE9-40DE-A921-DD2B16773C5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826" y="307747"/>
            <a:ext cx="1601975" cy="144178"/>
          </a:xfrm>
          <a:prstGeom prst="rect">
            <a:avLst/>
          </a:prstGeom>
        </p:spPr>
      </p:pic>
      <p:grpSp>
        <p:nvGrpSpPr>
          <p:cNvPr id="5" name="Grupo 4">
            <a:extLst>
              <a:ext uri="{FF2B5EF4-FFF2-40B4-BE49-F238E27FC236}">
                <a16:creationId xmlns:a16="http://schemas.microsoft.com/office/drawing/2014/main" id="{584E0343-735E-40E1-A35E-7B88B5FA8BA0}"/>
              </a:ext>
            </a:extLst>
          </p:cNvPr>
          <p:cNvGrpSpPr/>
          <p:nvPr/>
        </p:nvGrpSpPr>
        <p:grpSpPr>
          <a:xfrm>
            <a:off x="326065" y="1881964"/>
            <a:ext cx="11539870" cy="3252858"/>
            <a:chOff x="325826" y="1944309"/>
            <a:chExt cx="11421700" cy="3128167"/>
          </a:xfrm>
        </p:grpSpPr>
        <p:pic>
          <p:nvPicPr>
            <p:cNvPr id="6146" name="Picture 2" descr="Webinars | Allied Telesis">
              <a:extLst>
                <a:ext uri="{FF2B5EF4-FFF2-40B4-BE49-F238E27FC236}">
                  <a16:creationId xmlns:a16="http://schemas.microsoft.com/office/drawing/2014/main" id="{4E794FFD-B489-483E-8AD3-36D62743F62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186340" y="1945757"/>
              <a:ext cx="5561186" cy="312671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148" name="Picture 4" descr="Las personas deben permitir que las incluyan en grupos de WhatsApp en su  trabajo? - MS LEGAL - Protección de Datos Personales y Derecho comercial y  corporativo">
              <a:extLst>
                <a:ext uri="{FF2B5EF4-FFF2-40B4-BE49-F238E27FC236}">
                  <a16:creationId xmlns:a16="http://schemas.microsoft.com/office/drawing/2014/main" id="{9A20CD38-6167-4B18-87E5-8846BA1FC78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5826" y="1944309"/>
              <a:ext cx="5561187" cy="312816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38348288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52ABE2A-594D-4654-B1DA-291D4D1A76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5826" y="2103437"/>
            <a:ext cx="5424377" cy="1325563"/>
          </a:xfrm>
        </p:spPr>
        <p:txBody>
          <a:bodyPr/>
          <a:lstStyle/>
          <a:p>
            <a:r>
              <a:rPr lang="es-ES" b="1" dirty="0"/>
              <a:t>Errores comunes en el </a:t>
            </a:r>
            <a:r>
              <a:rPr lang="es-ES" b="1" dirty="0" err="1"/>
              <a:t>networking</a:t>
            </a:r>
            <a:endParaRPr lang="es-CO" b="1" dirty="0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DEE9FA5D-E024-4E43-AA46-5B31CBF3C516}"/>
              </a:ext>
            </a:extLst>
          </p:cNvPr>
          <p:cNvSpPr txBox="1"/>
          <p:nvPr/>
        </p:nvSpPr>
        <p:spPr>
          <a:xfrm>
            <a:off x="325826" y="3429000"/>
            <a:ext cx="435934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/>
              <a:t>• Ser demasiado autocomplaciente</a:t>
            </a:r>
          </a:p>
          <a:p>
            <a:r>
              <a:rPr lang="es-ES" dirty="0"/>
              <a:t>• No prestar atención a los demás</a:t>
            </a:r>
          </a:p>
          <a:p>
            <a:r>
              <a:rPr lang="es-ES" dirty="0"/>
              <a:t>• No seguir el seguimiento adecuado</a:t>
            </a:r>
            <a:endParaRPr lang="es-CO" dirty="0"/>
          </a:p>
        </p:txBody>
      </p:sp>
      <p:pic>
        <p:nvPicPr>
          <p:cNvPr id="9218" name="Picture 2" descr="Cómo hacer networking y lograr tus objetivos | Blog | Hosting Plus Colombia">
            <a:extLst>
              <a:ext uri="{FF2B5EF4-FFF2-40B4-BE49-F238E27FC236}">
                <a16:creationId xmlns:a16="http://schemas.microsoft.com/office/drawing/2014/main" id="{5241F582-02CB-4747-B67D-C6C51F42E6B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928" r="29710"/>
          <a:stretch/>
        </p:blipFill>
        <p:spPr bwMode="auto">
          <a:xfrm>
            <a:off x="6994453" y="0"/>
            <a:ext cx="519754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A270F36A-A246-44CE-AA86-D6C0B349481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826" y="307747"/>
            <a:ext cx="1601975" cy="144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874205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40000"/>
                <a:lumOff val="60000"/>
              </a:schemeClr>
            </a:gs>
            <a:gs pos="46000">
              <a:schemeClr val="accent1">
                <a:lumMod val="95000"/>
                <a:lumOff val="5000"/>
              </a:schemeClr>
            </a:gs>
            <a:gs pos="100000">
              <a:schemeClr val="accent1">
                <a:lumMod val="60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>
            <a:extLst>
              <a:ext uri="{FF2B5EF4-FFF2-40B4-BE49-F238E27FC236}">
                <a16:creationId xmlns:a16="http://schemas.microsoft.com/office/drawing/2014/main" id="{E890CD45-94F3-4A10-BD54-5A0A664A2A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95993" y="2766218"/>
            <a:ext cx="7200014" cy="1325563"/>
          </a:xfrm>
        </p:spPr>
        <p:txBody>
          <a:bodyPr>
            <a:noAutofit/>
          </a:bodyPr>
          <a:lstStyle/>
          <a:p>
            <a:pPr algn="ctr"/>
            <a:r>
              <a:rPr lang="es-ES" sz="2800" b="1" i="1" dirty="0">
                <a:solidFill>
                  <a:schemeClr val="bg1"/>
                </a:solidFill>
              </a:rPr>
              <a:t>"El </a:t>
            </a:r>
            <a:r>
              <a:rPr lang="es-ES" sz="2800" b="1" i="1" dirty="0" err="1">
                <a:solidFill>
                  <a:schemeClr val="bg1"/>
                </a:solidFill>
              </a:rPr>
              <a:t>networking</a:t>
            </a:r>
            <a:r>
              <a:rPr lang="es-ES" sz="2800" b="1" i="1" dirty="0">
                <a:solidFill>
                  <a:schemeClr val="bg1"/>
                </a:solidFill>
              </a:rPr>
              <a:t> es como construir una red sólida de hilos interconectados. A medida que más hilos se unen, la red se fortalece y ofrece más oportunidades y apoyo."</a:t>
            </a:r>
            <a:endParaRPr lang="es-CO" sz="2800" b="1" i="1" dirty="0">
              <a:solidFill>
                <a:schemeClr val="bg1"/>
              </a:solidFill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1C6F2BE9-F3E8-4E70-AE65-27D74F18E5F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Photocopy/>
                    </a14:imgEffect>
                    <a14:imgEffect>
                      <a14:sharpenSoften amount="50000"/>
                    </a14:imgEffect>
                    <a14:imgEffect>
                      <a14:saturation sat="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826" y="307747"/>
            <a:ext cx="1601975" cy="144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517107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 rotWithShape="1">
          <a:blip r:embed="rId3"/>
          <a:srcRect l="2359" r="3937"/>
          <a:stretch/>
        </p:blipFill>
        <p:spPr>
          <a:xfrm>
            <a:off x="5680025" y="372618"/>
            <a:ext cx="6103327" cy="1987674"/>
          </a:xfrm>
          <a:prstGeom prst="rect">
            <a:avLst/>
          </a:prstGeom>
        </p:spPr>
      </p:pic>
      <p:sp>
        <p:nvSpPr>
          <p:cNvPr id="5" name="Rectángulo: esquinas redondeadas 13">
            <a:extLst>
              <a:ext uri="{FF2B5EF4-FFF2-40B4-BE49-F238E27FC236}">
                <a16:creationId xmlns:a16="http://schemas.microsoft.com/office/drawing/2014/main" id="{5E469B13-98CB-4281-B538-46B749EE392D}"/>
              </a:ext>
            </a:extLst>
          </p:cNvPr>
          <p:cNvSpPr/>
          <p:nvPr/>
        </p:nvSpPr>
        <p:spPr>
          <a:xfrm rot="5400000">
            <a:off x="105342" y="830323"/>
            <a:ext cx="4986670" cy="5197354"/>
          </a:xfrm>
          <a:prstGeom prst="round2Same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7" name="Título 1">
            <a:extLst>
              <a:ext uri="{FF2B5EF4-FFF2-40B4-BE49-F238E27FC236}">
                <a16:creationId xmlns:a16="http://schemas.microsoft.com/office/drawing/2014/main" id="{B53339D7-B1FA-468D-9135-B26873808E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85273" y="2477456"/>
            <a:ext cx="5068929" cy="779242"/>
          </a:xfrm>
        </p:spPr>
        <p:txBody>
          <a:bodyPr>
            <a:noAutofit/>
          </a:bodyPr>
          <a:lstStyle/>
          <a:p>
            <a:r>
              <a:rPr lang="es-ES" sz="3200" b="1" dirty="0">
                <a:latin typeface="+mn-lt"/>
              </a:rPr>
              <a:t>Muchas</a:t>
            </a:r>
            <a:r>
              <a:rPr lang="es-ES" sz="3200" b="1" i="0" dirty="0">
                <a:effectLst/>
                <a:latin typeface="+mn-lt"/>
              </a:rPr>
              <a:t> Gracias</a:t>
            </a:r>
            <a:endParaRPr lang="es-CO" sz="3200" b="1" dirty="0">
              <a:latin typeface="+mn-lt"/>
            </a:endParaRPr>
          </a:p>
        </p:txBody>
      </p:sp>
      <p:sp>
        <p:nvSpPr>
          <p:cNvPr id="13" name="Rectángulo 12"/>
          <p:cNvSpPr/>
          <p:nvPr/>
        </p:nvSpPr>
        <p:spPr>
          <a:xfrm>
            <a:off x="5680025" y="3183221"/>
            <a:ext cx="3836115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es-CR" sz="2000" b="1" dirty="0">
                <a:latin typeface="Söhne"/>
                <a:ea typeface="+mj-ea"/>
                <a:cs typeface="+mj-cs"/>
              </a:rPr>
              <a:t>Quieres participar en un Evento Gratuito de </a:t>
            </a:r>
            <a:r>
              <a:rPr lang="es-CR" sz="2000" b="1" dirty="0" err="1">
                <a:latin typeface="Söhne"/>
                <a:ea typeface="+mj-ea"/>
                <a:cs typeface="+mj-cs"/>
              </a:rPr>
              <a:t>Networking</a:t>
            </a:r>
            <a:endParaRPr lang="es-CR" sz="2000" b="1" dirty="0">
              <a:latin typeface="Söhne"/>
              <a:ea typeface="+mj-ea"/>
              <a:cs typeface="+mj-cs"/>
            </a:endParaRPr>
          </a:p>
          <a:p>
            <a:pPr>
              <a:lnSpc>
                <a:spcPct val="90000"/>
              </a:lnSpc>
              <a:spcBef>
                <a:spcPct val="0"/>
              </a:spcBef>
            </a:pPr>
            <a:endParaRPr lang="es-ES" sz="2000" b="1" dirty="0">
              <a:solidFill>
                <a:schemeClr val="accent1"/>
              </a:solidFill>
              <a:latin typeface="Söhne"/>
              <a:ea typeface="+mj-ea"/>
              <a:cs typeface="+mj-cs"/>
            </a:endParaRPr>
          </a:p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es-CR" sz="2000" dirty="0">
                <a:latin typeface="+mj-lt"/>
                <a:ea typeface="+mj-ea"/>
                <a:cs typeface="+mj-cs"/>
              </a:rPr>
              <a:t>https://docs.google.com/forms/d/e/1FAIpQLSfWh4jvQvJ5NY3zHyz0A-D4IizytqhT-6USHJ8GG0leKaPC5w/viewform?usp=sharing</a:t>
            </a:r>
          </a:p>
        </p:txBody>
      </p:sp>
      <p:grpSp>
        <p:nvGrpSpPr>
          <p:cNvPr id="23" name="Grupo 22">
            <a:extLst>
              <a:ext uri="{FF2B5EF4-FFF2-40B4-BE49-F238E27FC236}">
                <a16:creationId xmlns:a16="http://schemas.microsoft.com/office/drawing/2014/main" id="{7B64BA2E-C161-41CE-9A47-146CADBC1193}"/>
              </a:ext>
            </a:extLst>
          </p:cNvPr>
          <p:cNvGrpSpPr/>
          <p:nvPr/>
        </p:nvGrpSpPr>
        <p:grpSpPr>
          <a:xfrm>
            <a:off x="672771" y="1910873"/>
            <a:ext cx="3851812" cy="2691649"/>
            <a:chOff x="609601" y="1628281"/>
            <a:chExt cx="3851812" cy="2691649"/>
          </a:xfrm>
        </p:grpSpPr>
        <p:sp>
          <p:nvSpPr>
            <p:cNvPr id="6" name="CuadroTexto 5">
              <a:extLst>
                <a:ext uri="{FF2B5EF4-FFF2-40B4-BE49-F238E27FC236}">
                  <a16:creationId xmlns:a16="http://schemas.microsoft.com/office/drawing/2014/main" id="{C6BCB454-A86B-40BF-9EDC-02459CE2ED77}"/>
                </a:ext>
              </a:extLst>
            </p:cNvPr>
            <p:cNvSpPr txBox="1"/>
            <p:nvPr/>
          </p:nvSpPr>
          <p:spPr>
            <a:xfrm>
              <a:off x="1009499" y="2747512"/>
              <a:ext cx="3451914" cy="15724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>
                <a:lnSpc>
                  <a:spcPct val="107000"/>
                </a:lnSpc>
                <a:spcAft>
                  <a:spcPts val="800"/>
                </a:spcAft>
                <a:buSzPts val="1000"/>
                <a:tabLst>
                  <a:tab pos="457200" algn="l"/>
                </a:tabLst>
              </a:pPr>
              <a:r>
                <a:rPr lang="es-CO" sz="1800" b="1" kern="100" dirty="0">
                  <a:solidFill>
                    <a:schemeClr val="bg1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6311-4020</a:t>
              </a:r>
            </a:p>
            <a:p>
              <a:pPr lvl="0">
                <a:lnSpc>
                  <a:spcPct val="107000"/>
                </a:lnSpc>
                <a:spcAft>
                  <a:spcPts val="800"/>
                </a:spcAft>
                <a:buSzPts val="1000"/>
                <a:tabLst>
                  <a:tab pos="457200" algn="l"/>
                </a:tabLst>
              </a:pPr>
              <a:r>
                <a:rPr lang="es-CO" sz="1800" b="1" kern="100" dirty="0">
                  <a:solidFill>
                    <a:schemeClr val="bg1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dbermejo@avancescr.com</a:t>
              </a:r>
            </a:p>
            <a:p>
              <a:pPr lvl="0">
                <a:lnSpc>
                  <a:spcPct val="107000"/>
                </a:lnSpc>
                <a:spcAft>
                  <a:spcPts val="800"/>
                </a:spcAft>
                <a:buSzPts val="1000"/>
                <a:tabLst>
                  <a:tab pos="457200" algn="l"/>
                </a:tabLst>
              </a:pPr>
              <a:r>
                <a:rPr lang="es-CO" b="1" kern="100" dirty="0">
                  <a:solidFill>
                    <a:schemeClr val="bg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Avantecds.com</a:t>
              </a:r>
            </a:p>
            <a:p>
              <a:pPr lvl="0">
                <a:lnSpc>
                  <a:spcPct val="107000"/>
                </a:lnSpc>
                <a:spcAft>
                  <a:spcPts val="800"/>
                </a:spcAft>
                <a:buSzPts val="1000"/>
                <a:tabLst>
                  <a:tab pos="457200" algn="l"/>
                </a:tabLst>
              </a:pPr>
              <a:r>
                <a:rPr lang="es-CO" b="1" kern="100" dirty="0" err="1">
                  <a:solidFill>
                    <a:schemeClr val="bg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david</a:t>
              </a:r>
              <a:r>
                <a:rPr lang="es-CO" b="1" kern="100" dirty="0">
                  <a:solidFill>
                    <a:schemeClr val="bg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-bermejo-</a:t>
              </a:r>
              <a:r>
                <a:rPr lang="es-CO" b="1" kern="100" dirty="0" err="1">
                  <a:solidFill>
                    <a:schemeClr val="bg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avantec</a:t>
              </a:r>
              <a:r>
                <a:rPr lang="es-CO" b="1" kern="100" dirty="0">
                  <a:solidFill>
                    <a:schemeClr val="bg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-</a:t>
              </a:r>
              <a:r>
                <a:rPr lang="es-CO" b="1" kern="100" dirty="0" err="1">
                  <a:solidFill>
                    <a:schemeClr val="bg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ds</a:t>
              </a:r>
              <a:r>
                <a:rPr lang="es-CO" b="1" kern="100" dirty="0">
                  <a:solidFill>
                    <a:schemeClr val="bg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/</a:t>
              </a:r>
            </a:p>
          </p:txBody>
        </p:sp>
        <p:sp>
          <p:nvSpPr>
            <p:cNvPr id="8" name="Título 1">
              <a:extLst>
                <a:ext uri="{FF2B5EF4-FFF2-40B4-BE49-F238E27FC236}">
                  <a16:creationId xmlns:a16="http://schemas.microsoft.com/office/drawing/2014/main" id="{3D17FF63-C5E9-4D52-8963-C4B00DA94991}"/>
                </a:ext>
              </a:extLst>
            </p:cNvPr>
            <p:cNvSpPr txBox="1">
              <a:spLocks/>
            </p:cNvSpPr>
            <p:nvPr/>
          </p:nvSpPr>
          <p:spPr>
            <a:xfrm>
              <a:off x="609601" y="1628281"/>
              <a:ext cx="2971800" cy="1325563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es-ES" sz="3200" b="1" dirty="0">
                  <a:solidFill>
                    <a:schemeClr val="bg1"/>
                  </a:solidFill>
                  <a:latin typeface="Söhne"/>
                </a:rPr>
                <a:t>David Bermejo</a:t>
              </a:r>
              <a:endParaRPr lang="es-CO" sz="3200" b="1" dirty="0">
                <a:solidFill>
                  <a:schemeClr val="bg1"/>
                </a:solidFill>
              </a:endParaRPr>
            </a:p>
          </p:txBody>
        </p:sp>
        <p:pic>
          <p:nvPicPr>
            <p:cNvPr id="3" name="Imagen 2">
              <a:extLst>
                <a:ext uri="{FF2B5EF4-FFF2-40B4-BE49-F238E27FC236}">
                  <a16:creationId xmlns:a16="http://schemas.microsoft.com/office/drawing/2014/main" id="{6A08CD77-4194-4B69-A1F9-B45C9752CBD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harpenSoften amount="100000"/>
                      </a14:imgEffect>
                      <a14:imgEffect>
                        <a14:brightnessContrast bright="10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6021" y="2822127"/>
              <a:ext cx="262630" cy="263433"/>
            </a:xfrm>
            <a:prstGeom prst="rect">
              <a:avLst/>
            </a:prstGeom>
          </p:spPr>
        </p:pic>
        <p:pic>
          <p:nvPicPr>
            <p:cNvPr id="12" name="Imagen 11">
              <a:extLst>
                <a:ext uri="{FF2B5EF4-FFF2-40B4-BE49-F238E27FC236}">
                  <a16:creationId xmlns:a16="http://schemas.microsoft.com/office/drawing/2014/main" id="{8E051D85-3AF4-4F1E-85C9-9047BA14573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sharpenSoften amount="100000"/>
                      </a14:imgEffect>
                      <a14:imgEffect>
                        <a14:brightnessContrast bright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1149" y="3269456"/>
              <a:ext cx="251973" cy="179951"/>
            </a:xfrm>
            <a:prstGeom prst="rect">
              <a:avLst/>
            </a:prstGeom>
          </p:spPr>
        </p:pic>
        <p:pic>
          <p:nvPicPr>
            <p:cNvPr id="15" name="Imagen 14">
              <a:extLst>
                <a:ext uri="{FF2B5EF4-FFF2-40B4-BE49-F238E27FC236}">
                  <a16:creationId xmlns:a16="http://schemas.microsoft.com/office/drawing/2014/main" id="{34F43D3A-1CA1-4FAE-BCE4-C4941FD911EE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sharpenSoften amount="100000"/>
                      </a14:imgEffect>
                      <a14:imgEffect>
                        <a14:brightnessContrast bright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13038" y="3600450"/>
              <a:ext cx="233614" cy="233137"/>
            </a:xfrm>
            <a:prstGeom prst="rect">
              <a:avLst/>
            </a:prstGeom>
          </p:spPr>
        </p:pic>
        <p:pic>
          <p:nvPicPr>
            <p:cNvPr id="19" name="Imagen 18">
              <a:extLst>
                <a:ext uri="{FF2B5EF4-FFF2-40B4-BE49-F238E27FC236}">
                  <a16:creationId xmlns:a16="http://schemas.microsoft.com/office/drawing/2014/main" id="{F1CE3325-B43B-4EFB-800B-7CD041C320EA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sharpenSoften amount="100000"/>
                      </a14:imgEffect>
                      <a14:imgEffect>
                        <a14:brightnessContrast bright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15223" y="4012406"/>
              <a:ext cx="233137" cy="233137"/>
            </a:xfrm>
            <a:prstGeom prst="rect">
              <a:avLst/>
            </a:prstGeom>
          </p:spPr>
        </p:pic>
      </p:grpSp>
      <p:pic>
        <p:nvPicPr>
          <p:cNvPr id="21" name="Imagen 20">
            <a:extLst>
              <a:ext uri="{FF2B5EF4-FFF2-40B4-BE49-F238E27FC236}">
                <a16:creationId xmlns:a16="http://schemas.microsoft.com/office/drawing/2014/main" id="{D8F78106-6C84-43BB-8A2D-B0B08714FB08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78368" y="2822127"/>
            <a:ext cx="2151668" cy="2151668"/>
          </a:xfrm>
          <a:prstGeom prst="rect">
            <a:avLst/>
          </a:prstGeom>
        </p:spPr>
      </p:pic>
      <p:sp>
        <p:nvSpPr>
          <p:cNvPr id="22" name="CuadroTexto 21">
            <a:extLst>
              <a:ext uri="{FF2B5EF4-FFF2-40B4-BE49-F238E27FC236}">
                <a16:creationId xmlns:a16="http://schemas.microsoft.com/office/drawing/2014/main" id="{8EE1124F-5403-43C5-83F4-81609C41C4A9}"/>
              </a:ext>
            </a:extLst>
          </p:cNvPr>
          <p:cNvSpPr txBox="1"/>
          <p:nvPr/>
        </p:nvSpPr>
        <p:spPr>
          <a:xfrm>
            <a:off x="9845748" y="4838743"/>
            <a:ext cx="17650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200" b="1" dirty="0"/>
              <a:t>ESCANEA EL QR</a:t>
            </a:r>
          </a:p>
          <a:p>
            <a:pPr algn="ctr"/>
            <a:r>
              <a:rPr lang="es-CO" sz="1200" b="1" dirty="0"/>
              <a:t>E INGRESA AL FORM</a:t>
            </a:r>
          </a:p>
        </p:txBody>
      </p:sp>
      <p:pic>
        <p:nvPicPr>
          <p:cNvPr id="25" name="Imagen 24">
            <a:extLst>
              <a:ext uri="{FF2B5EF4-FFF2-40B4-BE49-F238E27FC236}">
                <a16:creationId xmlns:a16="http://schemas.microsoft.com/office/drawing/2014/main" id="{E1B46894-C3DD-431F-8513-03DCBBC46B2D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826" y="307747"/>
            <a:ext cx="1601975" cy="144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413080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E6F5D274-82B3-45D5-B363-AF499DFFA25D}"/>
              </a:ext>
            </a:extLst>
          </p:cNvPr>
          <p:cNvSpPr txBox="1"/>
          <p:nvPr/>
        </p:nvSpPr>
        <p:spPr>
          <a:xfrm>
            <a:off x="3662917" y="3044280"/>
            <a:ext cx="486616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4400" b="1" i="1" dirty="0">
                <a:solidFill>
                  <a:schemeClr val="accent1"/>
                </a:solidFill>
              </a:rPr>
              <a:t>¡Muchas Gracias!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FBB1D1D0-FC37-4169-813F-1DD420DDEE7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826" y="307747"/>
            <a:ext cx="1601975" cy="144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74970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341FEC38-EA2C-4A66-B997-F292BFD38AE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826" y="307747"/>
            <a:ext cx="1601975" cy="144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08425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media.traveler.es/photos/6137602472cad4b2dbd5d276/master/w_1600,c_limit/19007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897188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838200" y="3755072"/>
            <a:ext cx="184731" cy="4924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es-CR" sz="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</a:br>
            <a:endParaRPr kumimoji="0" lang="es-C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25826" y="2690336"/>
            <a:ext cx="3597587" cy="14773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C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rPr>
              <a:t>El </a:t>
            </a:r>
            <a:r>
              <a:rPr kumimoji="0" lang="es-CR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n-lt"/>
              </a:rPr>
              <a:t>Networking</a:t>
            </a:r>
            <a:r>
              <a:rPr kumimoji="0" lang="es-C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rPr>
              <a:t> es la habilidad de establecer y cultivar relaciones valiosas con otras personas para crear oportunidades y conexiones mutuamente beneficiosas.</a:t>
            </a: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27BA85C-0FE5-41F0-A71D-78B199A4BFB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826" y="307747"/>
            <a:ext cx="1601975" cy="144178"/>
          </a:xfrm>
          <a:prstGeom prst="rect">
            <a:avLst/>
          </a:prstGeom>
        </p:spPr>
      </p:pic>
      <p:pic>
        <p:nvPicPr>
          <p:cNvPr id="1026" name="Picture 2" descr="Recomendaciones para no caer bajo en la fiesta empresarial - Vida -  ELTIEMPO.COM">
            <a:extLst>
              <a:ext uri="{FF2B5EF4-FFF2-40B4-BE49-F238E27FC236}">
                <a16:creationId xmlns:a16="http://schemas.microsoft.com/office/drawing/2014/main" id="{42806434-0C02-4B99-A6AC-959A9D0E87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3774" y="830104"/>
            <a:ext cx="7772399" cy="51977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111063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5C6B3D84-2341-4F8F-9EBE-DC07EFAD94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13688" y="4945484"/>
            <a:ext cx="7764624" cy="1547391"/>
          </a:xfrm>
        </p:spPr>
        <p:txBody>
          <a:bodyPr/>
          <a:lstStyle/>
          <a:p>
            <a:pPr marL="0" indent="0" algn="ctr">
              <a:buNone/>
            </a:pPr>
            <a:r>
              <a:rPr lang="es-ES" b="1" dirty="0"/>
              <a:t> "El </a:t>
            </a:r>
            <a:r>
              <a:rPr lang="es-ES" b="1" dirty="0" err="1"/>
              <a:t>Networking</a:t>
            </a:r>
            <a:r>
              <a:rPr lang="es-ES" b="1" dirty="0"/>
              <a:t> es como construir un puente. Nos conecta con nuevas oportunidades y nos ayuda a superar obstáculos."</a:t>
            </a:r>
            <a:endParaRPr lang="es-CO" b="1" dirty="0"/>
          </a:p>
        </p:txBody>
      </p:sp>
      <p:pic>
        <p:nvPicPr>
          <p:cNvPr id="2050" name="Picture 2" descr="Gratis Puente Golden Gate, San Francisco. Foto de stock">
            <a:extLst>
              <a:ext uri="{FF2B5EF4-FFF2-40B4-BE49-F238E27FC236}">
                <a16:creationId xmlns:a16="http://schemas.microsoft.com/office/drawing/2014/main" id="{C09F2F23-85A0-4A2B-8E79-3856E3AF6C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5659" y="540651"/>
            <a:ext cx="6160682" cy="41071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8A7A0609-0C11-4FEA-8C03-60B03A60E65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826" y="307747"/>
            <a:ext cx="1601975" cy="144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51007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25826" y="2550226"/>
            <a:ext cx="2821411" cy="1500779"/>
          </a:xfrm>
        </p:spPr>
        <p:txBody>
          <a:bodyPr/>
          <a:lstStyle/>
          <a:p>
            <a:r>
              <a:rPr lang="es-CR" dirty="0"/>
              <a:t>Visibilidad </a:t>
            </a:r>
          </a:p>
          <a:p>
            <a:r>
              <a:rPr lang="es-CR" dirty="0"/>
              <a:t>Credibilidad </a:t>
            </a:r>
          </a:p>
          <a:p>
            <a:r>
              <a:rPr lang="es-CR" dirty="0"/>
              <a:t>Rentabilidad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C6AFA815-73FC-4E71-A9C3-E2219DFDF8A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826" y="307747"/>
            <a:ext cx="1601975" cy="144178"/>
          </a:xfrm>
          <a:prstGeom prst="rect">
            <a:avLst/>
          </a:prstGeom>
        </p:spPr>
      </p:pic>
      <p:pic>
        <p:nvPicPr>
          <p:cNvPr id="2050" name="Picture 2">
            <a:extLst>
              <a:ext uri="{FF2B5EF4-FFF2-40B4-BE49-F238E27FC236}">
                <a16:creationId xmlns:a16="http://schemas.microsoft.com/office/drawing/2014/main" id="{0527E0ED-69DA-4E53-B09D-701C6F7C03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200" y="0"/>
            <a:ext cx="884396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688254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667000" y="2794000"/>
            <a:ext cx="10515600" cy="1325563"/>
          </a:xfrm>
        </p:spPr>
        <p:txBody>
          <a:bodyPr/>
          <a:lstStyle/>
          <a:p>
            <a:r>
              <a:rPr lang="es-ES" b="1" dirty="0"/>
              <a:t>VISIBILIDAD</a:t>
            </a:r>
            <a:endParaRPr lang="es-CR" b="1" dirty="0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D7B8D23C-54D7-4FFE-9074-F661F837B4C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826" y="307747"/>
            <a:ext cx="1601975" cy="144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436472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 rot="16200000">
            <a:off x="-2337197" y="2651522"/>
            <a:ext cx="5999957" cy="1325563"/>
          </a:xfrm>
        </p:spPr>
        <p:txBody>
          <a:bodyPr/>
          <a:lstStyle/>
          <a:p>
            <a:r>
              <a:rPr lang="es-ES" dirty="0"/>
              <a:t>SPEED NETWORKING 01</a:t>
            </a:r>
            <a:endParaRPr lang="es-CR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676400" y="1711325"/>
            <a:ext cx="10515600" cy="4351338"/>
          </a:xfrm>
        </p:spPr>
        <p:txBody>
          <a:bodyPr/>
          <a:lstStyle/>
          <a:p>
            <a:r>
              <a:rPr lang="es-ES" dirty="0"/>
              <a:t>Presentarte en 1  minuto</a:t>
            </a:r>
          </a:p>
          <a:p>
            <a:r>
              <a:rPr lang="es-ES" dirty="0"/>
              <a:t>Quien soy</a:t>
            </a:r>
          </a:p>
          <a:p>
            <a:r>
              <a:rPr lang="es-ES" dirty="0"/>
              <a:t>Qué empresa represento</a:t>
            </a:r>
          </a:p>
          <a:p>
            <a:r>
              <a:rPr lang="es-ES" dirty="0"/>
              <a:t>Cuál es mi ventaja competitiva</a:t>
            </a:r>
          </a:p>
          <a:p>
            <a:r>
              <a:rPr lang="es-ES" dirty="0"/>
              <a:t>Cierro con mi Nombre y Empresa</a:t>
            </a:r>
            <a:endParaRPr lang="es-CR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FF7B48AD-AA13-4F9C-B288-2E929A386A0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826" y="307747"/>
            <a:ext cx="1601975" cy="144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614032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172</TotalTime>
  <Words>1227</Words>
  <Application>Microsoft Office PowerPoint</Application>
  <PresentationFormat>Panorámica</PresentationFormat>
  <Paragraphs>132</Paragraphs>
  <Slides>28</Slides>
  <Notes>20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28</vt:i4>
      </vt:variant>
    </vt:vector>
  </HeadingPairs>
  <TitlesOfParts>
    <vt:vector size="34" baseType="lpstr">
      <vt:lpstr>Arial</vt:lpstr>
      <vt:lpstr>Calibri</vt:lpstr>
      <vt:lpstr>Calibri Light</vt:lpstr>
      <vt:lpstr>Roboto</vt:lpstr>
      <vt:lpstr>Söhne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El Networking es la habilidad de establecer y cultivar relaciones valiosas con otras personas para crear oportunidades y conexiones mutuamente beneficiosas.</vt:lpstr>
      <vt:lpstr>Presentación de PowerPoint</vt:lpstr>
      <vt:lpstr>Presentación de PowerPoint</vt:lpstr>
      <vt:lpstr>VISIBILIDAD</vt:lpstr>
      <vt:lpstr>SPEED NETWORKING 01</vt:lpstr>
      <vt:lpstr>Formas de hacer Networking</vt:lpstr>
      <vt:lpstr>SPEED NETWORKING 02</vt:lpstr>
      <vt:lpstr>CREDIBILIDAD</vt:lpstr>
      <vt:lpstr>Presentación de PowerPoint</vt:lpstr>
      <vt:lpstr>Presentación de PowerPoint</vt:lpstr>
      <vt:lpstr>SPEED NETWORKING 03</vt:lpstr>
      <vt:lpstr>Presentación de PowerPoint</vt:lpstr>
      <vt:lpstr>SPEED NETWORKING 04</vt:lpstr>
      <vt:lpstr>Presentación de PowerPoint</vt:lpstr>
      <vt:lpstr>Presentación de PowerPoint</vt:lpstr>
      <vt:lpstr>Presentación de PowerPoint</vt:lpstr>
      <vt:lpstr>RENTABILIDAD</vt:lpstr>
      <vt:lpstr>Importancia del Networking para las PYMEs</vt:lpstr>
      <vt:lpstr>Atreve a hacer Rondas de Negocios</vt:lpstr>
      <vt:lpstr>Atreve a Hacer Webinars</vt:lpstr>
      <vt:lpstr>Errores comunes en el networking</vt:lpstr>
      <vt:lpstr>"El networking es como construir una red sólida de hilos interconectados. A medida que más hilos se unen, la red se fortalece y ofrece más oportunidades y apoyo."</vt:lpstr>
      <vt:lpstr>Muchas Gracias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Israel Rios</dc:creator>
  <cp:lastModifiedBy>Israel Rios</cp:lastModifiedBy>
  <cp:revision>19</cp:revision>
  <dcterms:created xsi:type="dcterms:W3CDTF">2023-07-18T21:29:08Z</dcterms:created>
  <dcterms:modified xsi:type="dcterms:W3CDTF">2023-07-19T18:00:39Z</dcterms:modified>
</cp:coreProperties>
</file>