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A9F4"/>
    <a:srgbClr val="4C6EEA"/>
    <a:srgbClr val="23259E"/>
    <a:srgbClr val="3C70F1"/>
    <a:srgbClr val="C05295"/>
    <a:srgbClr val="9900CC"/>
    <a:srgbClr val="3790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2070" y="94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0.sv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ante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45F2F8C0-88FD-43B2-AD3D-5C345D10072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638" y="2173288"/>
            <a:ext cx="3521323" cy="1812646"/>
          </a:xfrm>
          <a:prstGeom prst="rect">
            <a:avLst/>
          </a:prstGeom>
        </p:spPr>
      </p:pic>
      <p:sp>
        <p:nvSpPr>
          <p:cNvPr id="13" name="Título 12">
            <a:extLst>
              <a:ext uri="{FF2B5EF4-FFF2-40B4-BE49-F238E27FC236}">
                <a16:creationId xmlns:a16="http://schemas.microsoft.com/office/drawing/2014/main" id="{0C54995F-19BF-42CD-ACC3-95235B8C8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4141" y="1127125"/>
            <a:ext cx="4909659" cy="1325563"/>
          </a:xfrm>
        </p:spPr>
        <p:txBody>
          <a:bodyPr>
            <a:noAutofit/>
          </a:bodyPr>
          <a:lstStyle>
            <a:lvl1pPr>
              <a:defRPr sz="4000" b="1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B6E10ECF-3A3C-45BC-B03E-F1BCB78CF5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44141" y="2663965"/>
            <a:ext cx="4909659" cy="2070100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851252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F81DF6-2924-4B45-8352-B06B879C4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ADCD0B9-7900-41ED-9003-7504B1E62F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2E3D038-BD8A-42C0-8361-49D9B7001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DEA80C2-1CB2-43EF-8D4E-2245B6DA33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AB71A6-D8B6-49EA-934B-460EDC1CBA99}" type="datetimeFigureOut">
              <a:rPr lang="es-CO" smtClean="0"/>
              <a:t>4/08/2023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9A4E78A-6DCA-4677-A6BB-B334BB5F6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55633B9-131B-4FE9-ABD6-FF2D13E0C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208794-9CBC-4DEE-A71A-5A5458A668F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58423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Oscur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D0892E93-E5D9-42CD-ADED-EC776410CD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11038" y="657885"/>
            <a:ext cx="1604541" cy="825957"/>
          </a:xfrm>
          <a:prstGeom prst="rect">
            <a:avLst/>
          </a:prstGeom>
        </p:spPr>
      </p:pic>
      <p:sp>
        <p:nvSpPr>
          <p:cNvPr id="10" name="Título 12">
            <a:extLst>
              <a:ext uri="{FF2B5EF4-FFF2-40B4-BE49-F238E27FC236}">
                <a16:creationId xmlns:a16="http://schemas.microsoft.com/office/drawing/2014/main" id="{4ED7F334-4C2C-43A3-895F-7D043D988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653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11" name="Marcador de texto 14">
            <a:extLst>
              <a:ext uri="{FF2B5EF4-FFF2-40B4-BE49-F238E27FC236}">
                <a16:creationId xmlns:a16="http://schemas.microsoft.com/office/drawing/2014/main" id="{8F360119-F76D-4479-9CDC-402C290E0E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429000"/>
            <a:ext cx="10515600" cy="20701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19777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27E0DFDF-8161-442E-9078-DFFD77A599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600" y="219075"/>
            <a:ext cx="1155700" cy="594911"/>
          </a:xfrm>
          <a:prstGeom prst="rect">
            <a:avLst/>
          </a:prstGeom>
        </p:spPr>
      </p:pic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20767011-F3A4-4EF8-8FC4-77862441B1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1050" y="3127771"/>
            <a:ext cx="4629150" cy="2913052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12" name="Título 11">
            <a:extLst>
              <a:ext uri="{FF2B5EF4-FFF2-40B4-BE49-F238E27FC236}">
                <a16:creationId xmlns:a16="http://schemas.microsoft.com/office/drawing/2014/main" id="{9D64B790-84A4-4E1A-987E-6262391A6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00" y="1191413"/>
            <a:ext cx="4622800" cy="180976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14" name="Marcador de posición de imagen 13">
            <a:extLst>
              <a:ext uri="{FF2B5EF4-FFF2-40B4-BE49-F238E27FC236}">
                <a16:creationId xmlns:a16="http://schemas.microsoft.com/office/drawing/2014/main" id="{D2FB4B34-DB1D-4960-B484-FA8430628DA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930900" y="1191413"/>
            <a:ext cx="5372100" cy="4849410"/>
          </a:xfrm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58693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10">
            <a:extLst>
              <a:ext uri="{FF2B5EF4-FFF2-40B4-BE49-F238E27FC236}">
                <a16:creationId xmlns:a16="http://schemas.microsoft.com/office/drawing/2014/main" id="{242861FE-F670-43BE-8516-0DA2B0AE97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73850" y="3127771"/>
            <a:ext cx="4629150" cy="29130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9" name="Título 11">
            <a:extLst>
              <a:ext uri="{FF2B5EF4-FFF2-40B4-BE49-F238E27FC236}">
                <a16:creationId xmlns:a16="http://schemas.microsoft.com/office/drawing/2014/main" id="{DDA71F7F-DE6F-4B7A-B12A-3D4C4B508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0200" y="1191413"/>
            <a:ext cx="4622800" cy="180976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10" name="Marcador de posición de imagen 13">
            <a:extLst>
              <a:ext uri="{FF2B5EF4-FFF2-40B4-BE49-F238E27FC236}">
                <a16:creationId xmlns:a16="http://schemas.microsoft.com/office/drawing/2014/main" id="{43E77D6A-73C3-4AB9-8A3A-31B7057583B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89000" y="1191413"/>
            <a:ext cx="5372100" cy="484941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s-CO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9CDC7BC-D018-4D7E-BF42-6DCCF11012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000" y="219075"/>
            <a:ext cx="1155699" cy="59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496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20827B-5C00-4948-95C2-8261D4431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988" y="1102520"/>
            <a:ext cx="10515600" cy="1044575"/>
          </a:xfrm>
          <a:prstGeom prst="rect">
            <a:avLst/>
          </a:prstGeo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2774314-4216-4E7A-8775-0B7096095D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5988" y="235585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9CE3CB-2764-4241-BB97-A9CFDECC16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5988" y="3189287"/>
            <a:ext cx="5157787" cy="3122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B639567-D2A8-4E5E-800A-1639AEFAE4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8400" y="2365375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FED00E4-4147-4C04-8AC6-305F561C09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8400" y="3189287"/>
            <a:ext cx="5183188" cy="3122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69CB38A-08A7-4159-9EBB-97F88D7BC8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600" y="219075"/>
            <a:ext cx="1155700" cy="59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014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1A79C903-7780-4CB0-AADE-322377EF41E5}"/>
              </a:ext>
            </a:extLst>
          </p:cNvPr>
          <p:cNvSpPr/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gradFill flip="none" rotWithShape="1">
            <a:gsLst>
              <a:gs pos="0">
                <a:srgbClr val="4C6EEA">
                  <a:shade val="30000"/>
                  <a:satMod val="115000"/>
                </a:srgbClr>
              </a:gs>
              <a:gs pos="100000">
                <a:srgbClr val="3790F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F2DFE86-0C4B-47F1-8BA6-1328B1BB9FBA}"/>
              </a:ext>
            </a:extLst>
          </p:cNvPr>
          <p:cNvSpPr txBox="1"/>
          <p:nvPr userDrawn="1"/>
        </p:nvSpPr>
        <p:spPr>
          <a:xfrm>
            <a:off x="9817100" y="6406634"/>
            <a:ext cx="2171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>
                <a:solidFill>
                  <a:schemeClr val="bg1"/>
                </a:solidFill>
              </a:rPr>
              <a:t>www.avantecds.com</a:t>
            </a:r>
          </a:p>
        </p:txBody>
      </p:sp>
      <p:pic>
        <p:nvPicPr>
          <p:cNvPr id="14" name="Gráfico 13">
            <a:extLst>
              <a:ext uri="{FF2B5EF4-FFF2-40B4-BE49-F238E27FC236}">
                <a16:creationId xmlns:a16="http://schemas.microsoft.com/office/drawing/2014/main" id="{AB3A974C-3E4F-4F2A-A6F6-08ED396811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1657" y="6406632"/>
            <a:ext cx="199288" cy="369333"/>
          </a:xfrm>
          <a:prstGeom prst="rect">
            <a:avLst/>
          </a:prstGeom>
        </p:spPr>
      </p:pic>
      <p:sp>
        <p:nvSpPr>
          <p:cNvPr id="15" name="Marcador de texto 10">
            <a:extLst>
              <a:ext uri="{FF2B5EF4-FFF2-40B4-BE49-F238E27FC236}">
                <a16:creationId xmlns:a16="http://schemas.microsoft.com/office/drawing/2014/main" id="{DB77842C-7E19-46FB-AC92-3D938F68B1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1050" y="3127771"/>
            <a:ext cx="4629150" cy="2913052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16" name="Título 11">
            <a:extLst>
              <a:ext uri="{FF2B5EF4-FFF2-40B4-BE49-F238E27FC236}">
                <a16:creationId xmlns:a16="http://schemas.microsoft.com/office/drawing/2014/main" id="{38195906-0C0F-443A-8CC9-A11BC2086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00" y="1191413"/>
            <a:ext cx="4622800" cy="180976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17" name="Marcador de posición de imagen 13">
            <a:extLst>
              <a:ext uri="{FF2B5EF4-FFF2-40B4-BE49-F238E27FC236}">
                <a16:creationId xmlns:a16="http://schemas.microsoft.com/office/drawing/2014/main" id="{E461A0F7-3C17-4280-AAB4-D611B47FBD4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930900" y="1191413"/>
            <a:ext cx="5372100" cy="4849410"/>
          </a:xfrm>
        </p:spPr>
        <p:txBody>
          <a:bodyPr/>
          <a:lstStyle/>
          <a:p>
            <a:endParaRPr lang="es-CO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61484477-3632-4209-997A-5D0AB9D158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600" y="219075"/>
            <a:ext cx="1155700" cy="59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033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1A79C903-7780-4CB0-AADE-322377EF41E5}"/>
              </a:ext>
            </a:extLst>
          </p:cNvPr>
          <p:cNvSpPr/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F2DFE86-0C4B-47F1-8BA6-1328B1BB9FBA}"/>
              </a:ext>
            </a:extLst>
          </p:cNvPr>
          <p:cNvSpPr txBox="1"/>
          <p:nvPr userDrawn="1"/>
        </p:nvSpPr>
        <p:spPr>
          <a:xfrm>
            <a:off x="9817100" y="6406634"/>
            <a:ext cx="2171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>
                <a:solidFill>
                  <a:schemeClr val="accent1"/>
                </a:solidFill>
              </a:rPr>
              <a:t>www.avantecds.com</a:t>
            </a:r>
          </a:p>
        </p:txBody>
      </p:sp>
      <p:pic>
        <p:nvPicPr>
          <p:cNvPr id="14" name="Gráfico 13">
            <a:extLst>
              <a:ext uri="{FF2B5EF4-FFF2-40B4-BE49-F238E27FC236}">
                <a16:creationId xmlns:a16="http://schemas.microsoft.com/office/drawing/2014/main" id="{AB3A974C-3E4F-4F2A-A6F6-08ED396811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1657" y="6406632"/>
            <a:ext cx="199288" cy="369333"/>
          </a:xfrm>
          <a:prstGeom prst="rect">
            <a:avLst/>
          </a:prstGeom>
        </p:spPr>
      </p:pic>
      <p:sp>
        <p:nvSpPr>
          <p:cNvPr id="15" name="Marcador de texto 10">
            <a:extLst>
              <a:ext uri="{FF2B5EF4-FFF2-40B4-BE49-F238E27FC236}">
                <a16:creationId xmlns:a16="http://schemas.microsoft.com/office/drawing/2014/main" id="{DB77842C-7E19-46FB-AC92-3D938F68B1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1050" y="3127771"/>
            <a:ext cx="4629150" cy="29130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16" name="Título 11">
            <a:extLst>
              <a:ext uri="{FF2B5EF4-FFF2-40B4-BE49-F238E27FC236}">
                <a16:creationId xmlns:a16="http://schemas.microsoft.com/office/drawing/2014/main" id="{38195906-0C0F-443A-8CC9-A11BC2086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00" y="1191413"/>
            <a:ext cx="4622800" cy="180976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17" name="Marcador de posición de imagen 13">
            <a:extLst>
              <a:ext uri="{FF2B5EF4-FFF2-40B4-BE49-F238E27FC236}">
                <a16:creationId xmlns:a16="http://schemas.microsoft.com/office/drawing/2014/main" id="{E461A0F7-3C17-4280-AAB4-D611B47FBD4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930900" y="1191413"/>
            <a:ext cx="5372100" cy="484941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s-CO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61484477-3632-4209-997A-5D0AB9D158B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600" y="219075"/>
            <a:ext cx="1155700" cy="59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972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9EC79B5-D5C6-4287-BC9F-0C9EBF5251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AB71A6-D8B6-49EA-934B-460EDC1CBA99}" type="datetimeFigureOut">
              <a:rPr lang="es-CO" smtClean="0"/>
              <a:t>4/08/2023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06DB7F-AA3B-4497-98FB-37EC5C184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FC107B-2843-4CFB-B99B-766F1664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208794-9CBC-4DEE-A71A-5A5458A668F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46056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8DD9D5-2117-4781-84A9-E80B2CBA2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2DE423B-CBF5-4879-90A3-F74861C98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80FB656-73BC-403B-84A2-71F6A78D7C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E050C5F-E1B8-4F12-AB7B-1724204A00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AB71A6-D8B6-49EA-934B-460EDC1CBA99}" type="datetimeFigureOut">
              <a:rPr lang="es-CO" smtClean="0"/>
              <a:t>4/08/2023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EDDA44A-5DC2-48FC-82C2-8A33C6D24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F64AE67-978A-42A2-8AA5-DB675DC32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208794-9CBC-4DEE-A71A-5A5458A668F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72175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A997F489-A6E8-4602-AD40-81156FBC2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18" name="Marcador de título 17">
            <a:extLst>
              <a:ext uri="{FF2B5EF4-FFF2-40B4-BE49-F238E27FC236}">
                <a16:creationId xmlns:a16="http://schemas.microsoft.com/office/drawing/2014/main" id="{B1B9CAE8-9DFB-4178-B495-F4359E987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6132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8" r:id="rId6"/>
    <p:sldLayoutId id="2147483659" r:id="rId7"/>
    <p:sldLayoutId id="2147483655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100000">
              <a:srgbClr val="0070C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ondo oscuro">
            <a:hlinkClick r:id="" action="ppaction://media"/>
            <a:extLst>
              <a:ext uri="{FF2B5EF4-FFF2-40B4-BE49-F238E27FC236}">
                <a16:creationId xmlns:a16="http://schemas.microsoft.com/office/drawing/2014/main" id="{BF78B1C7-1CFC-468A-B524-CC336F1BCC0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941851"/>
            <a:ext cx="12199701" cy="848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262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BBEED9-382A-44A6-94FA-43846D71B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846" y="967548"/>
            <a:ext cx="3274646" cy="821298"/>
          </a:xfrm>
        </p:spPr>
        <p:txBody>
          <a:bodyPr>
            <a:normAutofit fontScale="90000"/>
          </a:bodyPr>
          <a:lstStyle/>
          <a:p>
            <a:r>
              <a:rPr lang="es-CO" dirty="0">
                <a:latin typeface="+mn-lt"/>
              </a:rPr>
              <a:t>Paquetes Emprendedores</a:t>
            </a:r>
          </a:p>
        </p:txBody>
      </p:sp>
      <p:pic>
        <p:nvPicPr>
          <p:cNvPr id="7" name="impulso">
            <a:hlinkClick r:id="" action="ppaction://media"/>
            <a:extLst>
              <a:ext uri="{FF2B5EF4-FFF2-40B4-BE49-F238E27FC236}">
                <a16:creationId xmlns:a16="http://schemas.microsoft.com/office/drawing/2014/main" id="{9BA23C42-C058-480C-977E-035E126ED9F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81803" y="295837"/>
            <a:ext cx="3524808" cy="6266326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FCAE1A32-B0F3-4E46-8F32-7F46BE8BB7BA}"/>
              </a:ext>
            </a:extLst>
          </p:cNvPr>
          <p:cNvSpPr txBox="1"/>
          <p:nvPr/>
        </p:nvSpPr>
        <p:spPr>
          <a:xfrm>
            <a:off x="1191846" y="1991068"/>
            <a:ext cx="50995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/>
              <a:t>Impulso</a:t>
            </a:r>
          </a:p>
          <a:p>
            <a:endParaRPr lang="es-CO" sz="2000" dirty="0"/>
          </a:p>
          <a:p>
            <a:r>
              <a:rPr lang="es-CO" sz="2000" dirty="0"/>
              <a:t>Incluye:</a:t>
            </a:r>
          </a:p>
          <a:p>
            <a:r>
              <a:rPr lang="es-CO" sz="2000" dirty="0"/>
              <a:t>• Creación de logotipo</a:t>
            </a:r>
          </a:p>
          <a:p>
            <a:r>
              <a:rPr lang="es-CO" sz="2000" dirty="0"/>
              <a:t>• Creación de Libro de Marca</a:t>
            </a:r>
          </a:p>
          <a:p>
            <a:r>
              <a:rPr lang="es-CO" sz="2000" dirty="0"/>
              <a:t>• Creación de portadas para redes sociales</a:t>
            </a:r>
          </a:p>
          <a:p>
            <a:r>
              <a:rPr lang="es-CO" sz="2000" dirty="0"/>
              <a:t>• Firmas para correo electrónico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65B72C5-3B27-4EF5-9526-9D01309D3A8A}"/>
              </a:ext>
            </a:extLst>
          </p:cNvPr>
          <p:cNvSpPr txBox="1"/>
          <p:nvPr/>
        </p:nvSpPr>
        <p:spPr>
          <a:xfrm>
            <a:off x="1191847" y="4809391"/>
            <a:ext cx="2668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Conoce más detalles en: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F582911-D45E-4FD9-B940-496F0DCB832C}"/>
              </a:ext>
            </a:extLst>
          </p:cNvPr>
          <p:cNvSpPr txBox="1"/>
          <p:nvPr/>
        </p:nvSpPr>
        <p:spPr>
          <a:xfrm>
            <a:off x="1191845" y="5230961"/>
            <a:ext cx="3274645" cy="369332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dirty="0"/>
              <a:t>www.marketingavantecds.com</a:t>
            </a:r>
          </a:p>
        </p:txBody>
      </p:sp>
    </p:spTree>
    <p:extLst>
      <p:ext uri="{BB962C8B-B14F-4D97-AF65-F5344CB8AC3E}">
        <p14:creationId xmlns:p14="http://schemas.microsoft.com/office/powerpoint/2010/main" val="136348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FCAE1A32-B0F3-4E46-8F32-7F46BE8BB7BA}"/>
              </a:ext>
            </a:extLst>
          </p:cNvPr>
          <p:cNvSpPr txBox="1"/>
          <p:nvPr/>
        </p:nvSpPr>
        <p:spPr>
          <a:xfrm>
            <a:off x="1191846" y="1991068"/>
            <a:ext cx="5099539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 err="1"/>
              <a:t>Elevate</a:t>
            </a:r>
            <a:endParaRPr lang="es-CO" sz="2400" b="1" dirty="0"/>
          </a:p>
          <a:p>
            <a:endParaRPr lang="es-CO" sz="2000" dirty="0"/>
          </a:p>
          <a:p>
            <a:r>
              <a:rPr lang="es-CO" sz="2000" dirty="0"/>
              <a:t>Incluye:</a:t>
            </a:r>
          </a:p>
          <a:p>
            <a:r>
              <a:rPr lang="es-CO" sz="2000" dirty="0"/>
              <a:t>• Creación y mantenimiento de </a:t>
            </a:r>
            <a:r>
              <a:rPr lang="es-CO" sz="2000" dirty="0" err="1"/>
              <a:t>Website</a:t>
            </a:r>
            <a:endParaRPr lang="es-CO" sz="2000" dirty="0"/>
          </a:p>
          <a:p>
            <a:r>
              <a:rPr lang="es-CO" sz="2000" dirty="0"/>
              <a:t>• Estrategia de publicación Mensual</a:t>
            </a:r>
          </a:p>
          <a:p>
            <a:r>
              <a:rPr lang="es-CO" sz="2000" dirty="0"/>
              <a:t>• Creación y publicación de 8 posts</a:t>
            </a:r>
          </a:p>
          <a:p>
            <a:r>
              <a:rPr lang="es-CO" sz="2000" dirty="0"/>
              <a:t>• Creación de portadas para redes sociales</a:t>
            </a:r>
          </a:p>
          <a:p>
            <a:r>
              <a:rPr lang="es-CO" sz="2000" dirty="0"/>
              <a:t>• Firmas para correos electrónicos</a:t>
            </a:r>
          </a:p>
        </p:txBody>
      </p:sp>
      <p:pic>
        <p:nvPicPr>
          <p:cNvPr id="3" name="0516">
            <a:hlinkClick r:id="" action="ppaction://media"/>
            <a:extLst>
              <a:ext uri="{FF2B5EF4-FFF2-40B4-BE49-F238E27FC236}">
                <a16:creationId xmlns:a16="http://schemas.microsoft.com/office/drawing/2014/main" id="{F44C16B2-7F80-4ECC-9572-DB4926EA977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4092" y="237391"/>
            <a:ext cx="3503246" cy="622799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AF73720-4381-4617-AD76-21ADC50840D9}"/>
              </a:ext>
            </a:extLst>
          </p:cNvPr>
          <p:cNvSpPr txBox="1"/>
          <p:nvPr/>
        </p:nvSpPr>
        <p:spPr>
          <a:xfrm>
            <a:off x="1191847" y="4809391"/>
            <a:ext cx="2668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Conoce más detalles en: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893676F-FE79-4A64-932D-78059C38454B}"/>
              </a:ext>
            </a:extLst>
          </p:cNvPr>
          <p:cNvSpPr txBox="1"/>
          <p:nvPr/>
        </p:nvSpPr>
        <p:spPr>
          <a:xfrm>
            <a:off x="1191845" y="5230961"/>
            <a:ext cx="3274645" cy="369332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dirty="0"/>
              <a:t>www.marketingavantecds.com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A19841A0-0074-4735-8E65-1E99DADC2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846" y="967548"/>
            <a:ext cx="3274646" cy="821298"/>
          </a:xfrm>
        </p:spPr>
        <p:txBody>
          <a:bodyPr>
            <a:normAutofit fontScale="90000"/>
          </a:bodyPr>
          <a:lstStyle/>
          <a:p>
            <a:r>
              <a:rPr lang="es-CO" dirty="0">
                <a:latin typeface="+mn-lt"/>
              </a:rPr>
              <a:t>Paquetes Emprendedores</a:t>
            </a:r>
          </a:p>
        </p:txBody>
      </p:sp>
    </p:spTree>
    <p:extLst>
      <p:ext uri="{BB962C8B-B14F-4D97-AF65-F5344CB8AC3E}">
        <p14:creationId xmlns:p14="http://schemas.microsoft.com/office/powerpoint/2010/main" val="195863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FCAE1A32-B0F3-4E46-8F32-7F46BE8BB7BA}"/>
              </a:ext>
            </a:extLst>
          </p:cNvPr>
          <p:cNvSpPr txBox="1"/>
          <p:nvPr/>
        </p:nvSpPr>
        <p:spPr>
          <a:xfrm>
            <a:off x="1191846" y="1991068"/>
            <a:ext cx="5099539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/>
              <a:t>Conquista</a:t>
            </a:r>
          </a:p>
          <a:p>
            <a:endParaRPr lang="es-CO" sz="2000" dirty="0"/>
          </a:p>
          <a:p>
            <a:r>
              <a:rPr lang="es-CO" sz="2000" dirty="0"/>
              <a:t>Incluye:</a:t>
            </a:r>
          </a:p>
          <a:p>
            <a:r>
              <a:rPr lang="es-CO" sz="2000" dirty="0"/>
              <a:t>• Creación de </a:t>
            </a:r>
            <a:r>
              <a:rPr lang="es-CO" sz="2000" dirty="0" err="1"/>
              <a:t>Website</a:t>
            </a:r>
            <a:endParaRPr lang="es-CO" sz="2000" dirty="0"/>
          </a:p>
          <a:p>
            <a:r>
              <a:rPr lang="es-CO" sz="2000" dirty="0"/>
              <a:t>• Creación de Logotipo</a:t>
            </a:r>
          </a:p>
          <a:p>
            <a:r>
              <a:rPr lang="es-CO" sz="2000" dirty="0"/>
              <a:t>• Creación de Libro de Marca</a:t>
            </a:r>
          </a:p>
          <a:p>
            <a:r>
              <a:rPr lang="es-CO" sz="2000" dirty="0"/>
              <a:t>• Creación de portadas para redes sociales</a:t>
            </a:r>
          </a:p>
          <a:p>
            <a:r>
              <a:rPr lang="es-CO" sz="2000" dirty="0"/>
              <a:t>• Firmas para correo electrónico</a:t>
            </a:r>
          </a:p>
        </p:txBody>
      </p:sp>
      <p:pic>
        <p:nvPicPr>
          <p:cNvPr id="4" name="conquista 2">
            <a:hlinkClick r:id="" action="ppaction://media"/>
            <a:extLst>
              <a:ext uri="{FF2B5EF4-FFF2-40B4-BE49-F238E27FC236}">
                <a16:creationId xmlns:a16="http://schemas.microsoft.com/office/drawing/2014/main" id="{8F94F028-9A23-4DFD-A0E9-1D943D6F19E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92303" y="184638"/>
            <a:ext cx="3582619" cy="6369101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D13DB2E6-BB61-46A8-A39B-E0FA0BAE4DD1}"/>
              </a:ext>
            </a:extLst>
          </p:cNvPr>
          <p:cNvSpPr txBox="1"/>
          <p:nvPr/>
        </p:nvSpPr>
        <p:spPr>
          <a:xfrm>
            <a:off x="1191847" y="4809391"/>
            <a:ext cx="2668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Conoce más detalles en: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1470E11-0B63-448B-8EA6-472944964AD9}"/>
              </a:ext>
            </a:extLst>
          </p:cNvPr>
          <p:cNvSpPr txBox="1"/>
          <p:nvPr/>
        </p:nvSpPr>
        <p:spPr>
          <a:xfrm>
            <a:off x="1191845" y="5230961"/>
            <a:ext cx="3274645" cy="369332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dirty="0"/>
              <a:t>www.marketingavantecds.com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40C2A00E-82EF-421D-8C82-4FCDC9744B30}"/>
              </a:ext>
            </a:extLst>
          </p:cNvPr>
          <p:cNvSpPr txBox="1">
            <a:spLocks/>
          </p:cNvSpPr>
          <p:nvPr/>
        </p:nvSpPr>
        <p:spPr>
          <a:xfrm>
            <a:off x="1191846" y="967548"/>
            <a:ext cx="3274646" cy="8212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>
                <a:latin typeface="+mn-lt"/>
              </a:rPr>
              <a:t>Paquetes Emprendedores</a:t>
            </a:r>
            <a:endParaRPr lang="es-CO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97266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58F29A3E-7A2A-4343-96FD-BF903B3D05D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81050" y="1496281"/>
            <a:ext cx="4381500" cy="2908666"/>
          </a:xfrm>
        </p:spPr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es-ES" sz="2000" dirty="0"/>
              <a:t>En nuestra plataforma de facturación electrónica, encontrarás la solución web   perfecta para simplificar y organizar todo el  proceso de facturación de tu empresa.</a:t>
            </a:r>
          </a:p>
          <a:p>
            <a:pPr marL="0" indent="0" algn="l">
              <a:buNone/>
            </a:pPr>
            <a:r>
              <a:rPr lang="es-ES" sz="2000" dirty="0"/>
              <a:t>Con </a:t>
            </a:r>
            <a:r>
              <a:rPr lang="es-ES" sz="2000" b="1" dirty="0"/>
              <a:t>Facturación Pymes</a:t>
            </a:r>
            <a:r>
              <a:rPr lang="es-ES" sz="2000" dirty="0"/>
              <a:t>, podrás gestionar de manera fácil y organizada todos tus documentos, cumpliendo con los requerimientos tributarios de manera sencilla e integrando el proceso contable y administrativo de tu negocio.</a:t>
            </a:r>
            <a:endParaRPr lang="es-CO" sz="200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AA40916-CFB0-412E-A5AA-467BB780B3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845" y="945173"/>
            <a:ext cx="6162705" cy="37719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59B6F8B-828B-4326-B6A9-7663ABC819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766" y="372799"/>
            <a:ext cx="1188427" cy="951317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2A61DEE6-3ED3-466F-BCCE-5463065A5EB2}"/>
              </a:ext>
            </a:extLst>
          </p:cNvPr>
          <p:cNvSpPr txBox="1"/>
          <p:nvPr/>
        </p:nvSpPr>
        <p:spPr>
          <a:xfrm>
            <a:off x="877766" y="4651131"/>
            <a:ext cx="243693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CO" b="1" dirty="0"/>
              <a:t>A SOLO $ 100 ANUALES</a:t>
            </a:r>
          </a:p>
        </p:txBody>
      </p:sp>
      <p:sp>
        <p:nvSpPr>
          <p:cNvPr id="15" name="Marcador de texto 1">
            <a:extLst>
              <a:ext uri="{FF2B5EF4-FFF2-40B4-BE49-F238E27FC236}">
                <a16:creationId xmlns:a16="http://schemas.microsoft.com/office/drawing/2014/main" id="{9AD1FD8F-5234-4562-A1D5-D31E9FA91BB1}"/>
              </a:ext>
            </a:extLst>
          </p:cNvPr>
          <p:cNvSpPr txBox="1">
            <a:spLocks/>
          </p:cNvSpPr>
          <p:nvPr/>
        </p:nvSpPr>
        <p:spPr>
          <a:xfrm>
            <a:off x="781050" y="5152319"/>
            <a:ext cx="4381500" cy="29086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CO" sz="2000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C28B1565-934A-49BE-9373-047D96828C8F}"/>
              </a:ext>
            </a:extLst>
          </p:cNvPr>
          <p:cNvSpPr txBox="1"/>
          <p:nvPr/>
        </p:nvSpPr>
        <p:spPr>
          <a:xfrm>
            <a:off x="781050" y="5137500"/>
            <a:ext cx="43815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• Sin limites de emisión de documentos </a:t>
            </a:r>
          </a:p>
          <a:p>
            <a:r>
              <a:rPr lang="es-ES" dirty="0"/>
              <a:t>• Aceptación automática</a:t>
            </a:r>
            <a:endParaRPr lang="es-CO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F07BE93-7413-403E-9631-8B14B5DF632B}"/>
              </a:ext>
            </a:extLst>
          </p:cNvPr>
          <p:cNvSpPr txBox="1"/>
          <p:nvPr/>
        </p:nvSpPr>
        <p:spPr>
          <a:xfrm>
            <a:off x="5838093" y="4809392"/>
            <a:ext cx="2668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Conoce más detalles en: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4233FBF3-71A5-433C-B8E2-94A44826AFC2}"/>
              </a:ext>
            </a:extLst>
          </p:cNvPr>
          <p:cNvSpPr txBox="1"/>
          <p:nvPr/>
        </p:nvSpPr>
        <p:spPr>
          <a:xfrm>
            <a:off x="5838092" y="5230962"/>
            <a:ext cx="3842240" cy="369332"/>
          </a:xfrm>
          <a:prstGeom prst="rect">
            <a:avLst/>
          </a:prstGeom>
          <a:solidFill>
            <a:srgbClr val="23259E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CO" dirty="0"/>
              <a:t>www.avantecds.com/facturacionpymes</a:t>
            </a:r>
          </a:p>
        </p:txBody>
      </p:sp>
    </p:spTree>
    <p:extLst>
      <p:ext uri="{BB962C8B-B14F-4D97-AF65-F5344CB8AC3E}">
        <p14:creationId xmlns:p14="http://schemas.microsoft.com/office/powerpoint/2010/main" val="339819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127F481-EEFF-4B94-A239-991D7A8B16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704" y="1257706"/>
            <a:ext cx="4342588" cy="434258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7C3FF3C-A568-4F1F-81FB-BDA1CC134854}"/>
              </a:ext>
            </a:extLst>
          </p:cNvPr>
          <p:cNvSpPr txBox="1"/>
          <p:nvPr/>
        </p:nvSpPr>
        <p:spPr>
          <a:xfrm>
            <a:off x="5838093" y="2157856"/>
            <a:ext cx="538594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/>
              <a:t>AlicIA</a:t>
            </a:r>
            <a:r>
              <a:rPr lang="es-ES" dirty="0"/>
              <a:t> es un Software que utiliza Inteligencia Artificial y visión computacional.</a:t>
            </a:r>
          </a:p>
          <a:p>
            <a:endParaRPr lang="es-ES" dirty="0"/>
          </a:p>
          <a:p>
            <a:r>
              <a:rPr lang="es-ES" dirty="0"/>
              <a:t>El cual puede unirse a las cámaras convencionales o procesar videos bajo demanda, pudiendo tomar datos, decisiones e incluso responder en tiempo real ante eventos reales captados por las cámaras.</a:t>
            </a:r>
            <a:endParaRPr lang="es-CO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258457D-F688-44C6-89D3-5D21B2BC7A7D}"/>
              </a:ext>
            </a:extLst>
          </p:cNvPr>
          <p:cNvSpPr txBox="1"/>
          <p:nvPr/>
        </p:nvSpPr>
        <p:spPr>
          <a:xfrm>
            <a:off x="5838093" y="4404946"/>
            <a:ext cx="2668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Conoce más detalles en: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FDD7FDC-C624-4D70-A1DE-9470EA1D647C}"/>
              </a:ext>
            </a:extLst>
          </p:cNvPr>
          <p:cNvSpPr txBox="1"/>
          <p:nvPr/>
        </p:nvSpPr>
        <p:spPr>
          <a:xfrm>
            <a:off x="5838092" y="4826516"/>
            <a:ext cx="2743200" cy="369332"/>
          </a:xfrm>
          <a:prstGeom prst="rect">
            <a:avLst/>
          </a:prstGeom>
          <a:solidFill>
            <a:srgbClr val="C05295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CO" dirty="0"/>
              <a:t>www.avantecds.com/alicia</a:t>
            </a:r>
          </a:p>
        </p:txBody>
      </p:sp>
    </p:spTree>
    <p:extLst>
      <p:ext uri="{BB962C8B-B14F-4D97-AF65-F5344CB8AC3E}">
        <p14:creationId xmlns:p14="http://schemas.microsoft.com/office/powerpoint/2010/main" val="2221003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ED8DA6E-BD45-4583-BDBA-01D01587C8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27" y="852854"/>
            <a:ext cx="5180910" cy="600514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8B0B478-3A58-4884-929A-8D723062DA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1358" y="936100"/>
            <a:ext cx="2641251" cy="2651106"/>
          </a:xfrm>
          <a:prstGeom prst="rect">
            <a:avLst/>
          </a:prstGeom>
        </p:spPr>
      </p:pic>
      <p:grpSp>
        <p:nvGrpSpPr>
          <p:cNvPr id="18" name="Grupo 17">
            <a:extLst>
              <a:ext uri="{FF2B5EF4-FFF2-40B4-BE49-F238E27FC236}">
                <a16:creationId xmlns:a16="http://schemas.microsoft.com/office/drawing/2014/main" id="{F960AC25-4BD4-4503-94E5-B325D7043173}"/>
              </a:ext>
            </a:extLst>
          </p:cNvPr>
          <p:cNvGrpSpPr/>
          <p:nvPr/>
        </p:nvGrpSpPr>
        <p:grpSpPr>
          <a:xfrm>
            <a:off x="7312266" y="4477554"/>
            <a:ext cx="2479434" cy="369332"/>
            <a:chOff x="7224519" y="4477554"/>
            <a:chExt cx="2479434" cy="369332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36A13133-B33C-44D1-90E8-5BFD926F71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4519" y="4477554"/>
              <a:ext cx="369332" cy="369332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0EE27FB7-96F0-4472-B9FF-50F6BA1E69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7025" y="4477554"/>
              <a:ext cx="369332" cy="369332"/>
            </a:xfrm>
            <a:prstGeom prst="rect">
              <a:avLst/>
            </a:prstGeom>
          </p:spPr>
        </p:pic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3C6038D9-CE9F-4A92-BC15-E677BC879BC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69531" y="4477554"/>
              <a:ext cx="369332" cy="369332"/>
            </a:xfrm>
            <a:prstGeom prst="rect">
              <a:avLst/>
            </a:prstGeom>
          </p:spPr>
        </p:pic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68F2986E-F428-4A1C-BA49-E01503595180}"/>
                </a:ext>
              </a:extLst>
            </p:cNvPr>
            <p:cNvSpPr txBox="1"/>
            <p:nvPr/>
          </p:nvSpPr>
          <p:spPr>
            <a:xfrm>
              <a:off x="8438863" y="4477554"/>
              <a:ext cx="12650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dirty="0"/>
                <a:t>/avantec.ds</a:t>
              </a:r>
            </a:p>
          </p:txBody>
        </p:sp>
      </p:grpSp>
      <p:sp>
        <p:nvSpPr>
          <p:cNvPr id="19" name="CuadroTexto 18">
            <a:extLst>
              <a:ext uri="{FF2B5EF4-FFF2-40B4-BE49-F238E27FC236}">
                <a16:creationId xmlns:a16="http://schemas.microsoft.com/office/drawing/2014/main" id="{78665824-76E4-4322-8E11-643381E609A3}"/>
              </a:ext>
            </a:extLst>
          </p:cNvPr>
          <p:cNvSpPr txBox="1"/>
          <p:nvPr/>
        </p:nvSpPr>
        <p:spPr>
          <a:xfrm>
            <a:off x="7391106" y="3532261"/>
            <a:ext cx="23217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i="1" dirty="0"/>
              <a:t>¡Escanea y guarda nuestro contacto!</a:t>
            </a:r>
          </a:p>
        </p:txBody>
      </p:sp>
    </p:spTree>
    <p:extLst>
      <p:ext uri="{BB962C8B-B14F-4D97-AF65-F5344CB8AC3E}">
        <p14:creationId xmlns:p14="http://schemas.microsoft.com/office/powerpoint/2010/main" val="836667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277</Words>
  <Application>Microsoft Office PowerPoint</Application>
  <PresentationFormat>Panorámica</PresentationFormat>
  <Paragraphs>46</Paragraphs>
  <Slides>7</Slides>
  <Notes>0</Notes>
  <HiddenSlides>0</HiddenSlides>
  <MMClips>4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de Office</vt:lpstr>
      <vt:lpstr>Presentación de PowerPoint</vt:lpstr>
      <vt:lpstr>Paquetes Emprendedores</vt:lpstr>
      <vt:lpstr>Paquetes Emprendedores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Israel Rios</dc:creator>
  <cp:lastModifiedBy>Israel Rios</cp:lastModifiedBy>
  <cp:revision>20</cp:revision>
  <dcterms:created xsi:type="dcterms:W3CDTF">2023-07-27T17:01:41Z</dcterms:created>
  <dcterms:modified xsi:type="dcterms:W3CDTF">2023-08-04T14:59:40Z</dcterms:modified>
</cp:coreProperties>
</file>