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2" r:id="rId7"/>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338A"/>
    <a:srgbClr val="0A48AD"/>
    <a:srgbClr val="0070C4"/>
    <a:srgbClr val="028DEC"/>
    <a:srgbClr val="23A5FD"/>
    <a:srgbClr val="E1F3FF"/>
    <a:srgbClr val="79A9F7"/>
    <a:srgbClr val="F28EED"/>
    <a:srgbClr val="B474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100" d="100"/>
          <a:sy n="100" d="100"/>
        </p:scale>
        <p:origin x="912" y="3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5876FE-11FA-43F0-8813-9D22AE5E25E5}"/>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47353549-0645-4F20-959E-718413BD6D2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76EF95BD-1F68-42AF-B1E2-2078D88E10CB}"/>
              </a:ext>
            </a:extLst>
          </p:cNvPr>
          <p:cNvSpPr>
            <a:spLocks noGrp="1"/>
          </p:cNvSpPr>
          <p:nvPr>
            <p:ph type="dt" sz="half" idx="10"/>
          </p:nvPr>
        </p:nvSpPr>
        <p:spPr/>
        <p:txBody>
          <a:bodyPr/>
          <a:lstStyle/>
          <a:p>
            <a:fld id="{0F9A59CC-FBAD-4579-8BD7-5E95E276F064}" type="datetimeFigureOut">
              <a:rPr lang="es-CO" smtClean="0"/>
              <a:t>27/07/2023</a:t>
            </a:fld>
            <a:endParaRPr lang="es-CO"/>
          </a:p>
        </p:txBody>
      </p:sp>
      <p:sp>
        <p:nvSpPr>
          <p:cNvPr id="5" name="Marcador de pie de página 4">
            <a:extLst>
              <a:ext uri="{FF2B5EF4-FFF2-40B4-BE49-F238E27FC236}">
                <a16:creationId xmlns:a16="http://schemas.microsoft.com/office/drawing/2014/main" id="{F57B7B8E-0757-4943-9634-401D593DB014}"/>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84FFE571-8EE9-4194-A2B8-29C1F6475874}"/>
              </a:ext>
            </a:extLst>
          </p:cNvPr>
          <p:cNvSpPr>
            <a:spLocks noGrp="1"/>
          </p:cNvSpPr>
          <p:nvPr>
            <p:ph type="sldNum" sz="quarter" idx="12"/>
          </p:nvPr>
        </p:nvSpPr>
        <p:spPr/>
        <p:txBody>
          <a:bodyPr/>
          <a:lstStyle/>
          <a:p>
            <a:fld id="{B0DD18F7-AC30-440C-B87C-A1D6D6ED529C}" type="slidenum">
              <a:rPr lang="es-CO" smtClean="0"/>
              <a:t>‹Nº›</a:t>
            </a:fld>
            <a:endParaRPr lang="es-CO"/>
          </a:p>
        </p:txBody>
      </p:sp>
    </p:spTree>
    <p:extLst>
      <p:ext uri="{BB962C8B-B14F-4D97-AF65-F5344CB8AC3E}">
        <p14:creationId xmlns:p14="http://schemas.microsoft.com/office/powerpoint/2010/main" val="1432838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F98CAE-ABFA-49F9-A89F-B2468CC5650B}"/>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56329F10-9AF5-47B3-B82E-5A6903A99E61}"/>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CDC21055-1022-4E54-ABB6-9304000BD603}"/>
              </a:ext>
            </a:extLst>
          </p:cNvPr>
          <p:cNvSpPr>
            <a:spLocks noGrp="1"/>
          </p:cNvSpPr>
          <p:nvPr>
            <p:ph type="dt" sz="half" idx="10"/>
          </p:nvPr>
        </p:nvSpPr>
        <p:spPr/>
        <p:txBody>
          <a:bodyPr/>
          <a:lstStyle/>
          <a:p>
            <a:fld id="{0F9A59CC-FBAD-4579-8BD7-5E95E276F064}" type="datetimeFigureOut">
              <a:rPr lang="es-CO" smtClean="0"/>
              <a:t>27/07/2023</a:t>
            </a:fld>
            <a:endParaRPr lang="es-CO"/>
          </a:p>
        </p:txBody>
      </p:sp>
      <p:sp>
        <p:nvSpPr>
          <p:cNvPr id="5" name="Marcador de pie de página 4">
            <a:extLst>
              <a:ext uri="{FF2B5EF4-FFF2-40B4-BE49-F238E27FC236}">
                <a16:creationId xmlns:a16="http://schemas.microsoft.com/office/drawing/2014/main" id="{A228661B-4ED5-4BA0-BCBE-EC68EDBD18B7}"/>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EC4AD295-C54B-442B-BBAF-D6C5A53201CB}"/>
              </a:ext>
            </a:extLst>
          </p:cNvPr>
          <p:cNvSpPr>
            <a:spLocks noGrp="1"/>
          </p:cNvSpPr>
          <p:nvPr>
            <p:ph type="sldNum" sz="quarter" idx="12"/>
          </p:nvPr>
        </p:nvSpPr>
        <p:spPr/>
        <p:txBody>
          <a:bodyPr/>
          <a:lstStyle/>
          <a:p>
            <a:fld id="{B0DD18F7-AC30-440C-B87C-A1D6D6ED529C}" type="slidenum">
              <a:rPr lang="es-CO" smtClean="0"/>
              <a:t>‹Nº›</a:t>
            </a:fld>
            <a:endParaRPr lang="es-CO"/>
          </a:p>
        </p:txBody>
      </p:sp>
    </p:spTree>
    <p:extLst>
      <p:ext uri="{BB962C8B-B14F-4D97-AF65-F5344CB8AC3E}">
        <p14:creationId xmlns:p14="http://schemas.microsoft.com/office/powerpoint/2010/main" val="5038569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EB6EE437-A7F4-4AF4-95B5-6BCBC8936250}"/>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23AC15B5-A881-42C7-99C4-BF715056CDF6}"/>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113B1E61-B64E-4C53-8614-4E61F4FB30B1}"/>
              </a:ext>
            </a:extLst>
          </p:cNvPr>
          <p:cNvSpPr>
            <a:spLocks noGrp="1"/>
          </p:cNvSpPr>
          <p:nvPr>
            <p:ph type="dt" sz="half" idx="10"/>
          </p:nvPr>
        </p:nvSpPr>
        <p:spPr/>
        <p:txBody>
          <a:bodyPr/>
          <a:lstStyle/>
          <a:p>
            <a:fld id="{0F9A59CC-FBAD-4579-8BD7-5E95E276F064}" type="datetimeFigureOut">
              <a:rPr lang="es-CO" smtClean="0"/>
              <a:t>27/07/2023</a:t>
            </a:fld>
            <a:endParaRPr lang="es-CO"/>
          </a:p>
        </p:txBody>
      </p:sp>
      <p:sp>
        <p:nvSpPr>
          <p:cNvPr id="5" name="Marcador de pie de página 4">
            <a:extLst>
              <a:ext uri="{FF2B5EF4-FFF2-40B4-BE49-F238E27FC236}">
                <a16:creationId xmlns:a16="http://schemas.microsoft.com/office/drawing/2014/main" id="{EBC2394B-D752-4808-A997-6DFB0270045A}"/>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30C92F33-8D01-4D3E-A996-CF34A442AFCC}"/>
              </a:ext>
            </a:extLst>
          </p:cNvPr>
          <p:cNvSpPr>
            <a:spLocks noGrp="1"/>
          </p:cNvSpPr>
          <p:nvPr>
            <p:ph type="sldNum" sz="quarter" idx="12"/>
          </p:nvPr>
        </p:nvSpPr>
        <p:spPr/>
        <p:txBody>
          <a:bodyPr/>
          <a:lstStyle/>
          <a:p>
            <a:fld id="{B0DD18F7-AC30-440C-B87C-A1D6D6ED529C}" type="slidenum">
              <a:rPr lang="es-CO" smtClean="0"/>
              <a:t>‹Nº›</a:t>
            </a:fld>
            <a:endParaRPr lang="es-CO"/>
          </a:p>
        </p:txBody>
      </p:sp>
    </p:spTree>
    <p:extLst>
      <p:ext uri="{BB962C8B-B14F-4D97-AF65-F5344CB8AC3E}">
        <p14:creationId xmlns:p14="http://schemas.microsoft.com/office/powerpoint/2010/main" val="2834621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02EF16E-A323-4AD6-A2B6-F655B25F80A8}"/>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7BF3D982-FEAC-4294-9A8C-6DB71ECF5B45}"/>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6EDDEF70-D759-4260-93D6-F921859F8E80}"/>
              </a:ext>
            </a:extLst>
          </p:cNvPr>
          <p:cNvSpPr>
            <a:spLocks noGrp="1"/>
          </p:cNvSpPr>
          <p:nvPr>
            <p:ph type="dt" sz="half" idx="10"/>
          </p:nvPr>
        </p:nvSpPr>
        <p:spPr/>
        <p:txBody>
          <a:bodyPr/>
          <a:lstStyle/>
          <a:p>
            <a:fld id="{0F9A59CC-FBAD-4579-8BD7-5E95E276F064}" type="datetimeFigureOut">
              <a:rPr lang="es-CO" smtClean="0"/>
              <a:t>27/07/2023</a:t>
            </a:fld>
            <a:endParaRPr lang="es-CO"/>
          </a:p>
        </p:txBody>
      </p:sp>
      <p:sp>
        <p:nvSpPr>
          <p:cNvPr id="5" name="Marcador de pie de página 4">
            <a:extLst>
              <a:ext uri="{FF2B5EF4-FFF2-40B4-BE49-F238E27FC236}">
                <a16:creationId xmlns:a16="http://schemas.microsoft.com/office/drawing/2014/main" id="{926F51A2-3F28-4F02-935F-76D4B6CFC993}"/>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032BD9FF-F697-4423-84C8-D76420D00615}"/>
              </a:ext>
            </a:extLst>
          </p:cNvPr>
          <p:cNvSpPr>
            <a:spLocks noGrp="1"/>
          </p:cNvSpPr>
          <p:nvPr>
            <p:ph type="sldNum" sz="quarter" idx="12"/>
          </p:nvPr>
        </p:nvSpPr>
        <p:spPr/>
        <p:txBody>
          <a:bodyPr/>
          <a:lstStyle/>
          <a:p>
            <a:fld id="{B0DD18F7-AC30-440C-B87C-A1D6D6ED529C}" type="slidenum">
              <a:rPr lang="es-CO" smtClean="0"/>
              <a:t>‹Nº›</a:t>
            </a:fld>
            <a:endParaRPr lang="es-CO"/>
          </a:p>
        </p:txBody>
      </p:sp>
    </p:spTree>
    <p:extLst>
      <p:ext uri="{BB962C8B-B14F-4D97-AF65-F5344CB8AC3E}">
        <p14:creationId xmlns:p14="http://schemas.microsoft.com/office/powerpoint/2010/main" val="23034325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AE1F26-E841-43E9-9DAD-92221B50B35C}"/>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07AD5350-3209-493D-89A6-63FF76CD3D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A3180947-5FF1-4535-A461-4FB563081BF9}"/>
              </a:ext>
            </a:extLst>
          </p:cNvPr>
          <p:cNvSpPr>
            <a:spLocks noGrp="1"/>
          </p:cNvSpPr>
          <p:nvPr>
            <p:ph type="dt" sz="half" idx="10"/>
          </p:nvPr>
        </p:nvSpPr>
        <p:spPr/>
        <p:txBody>
          <a:bodyPr/>
          <a:lstStyle/>
          <a:p>
            <a:fld id="{0F9A59CC-FBAD-4579-8BD7-5E95E276F064}" type="datetimeFigureOut">
              <a:rPr lang="es-CO" smtClean="0"/>
              <a:t>27/07/2023</a:t>
            </a:fld>
            <a:endParaRPr lang="es-CO"/>
          </a:p>
        </p:txBody>
      </p:sp>
      <p:sp>
        <p:nvSpPr>
          <p:cNvPr id="5" name="Marcador de pie de página 4">
            <a:extLst>
              <a:ext uri="{FF2B5EF4-FFF2-40B4-BE49-F238E27FC236}">
                <a16:creationId xmlns:a16="http://schemas.microsoft.com/office/drawing/2014/main" id="{9F27C914-5E1E-4CD4-BCBB-C1976546278B}"/>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8D45A6E3-FABE-4006-95C8-219F3C45A3AD}"/>
              </a:ext>
            </a:extLst>
          </p:cNvPr>
          <p:cNvSpPr>
            <a:spLocks noGrp="1"/>
          </p:cNvSpPr>
          <p:nvPr>
            <p:ph type="sldNum" sz="quarter" idx="12"/>
          </p:nvPr>
        </p:nvSpPr>
        <p:spPr/>
        <p:txBody>
          <a:bodyPr/>
          <a:lstStyle/>
          <a:p>
            <a:fld id="{B0DD18F7-AC30-440C-B87C-A1D6D6ED529C}" type="slidenum">
              <a:rPr lang="es-CO" smtClean="0"/>
              <a:t>‹Nº›</a:t>
            </a:fld>
            <a:endParaRPr lang="es-CO"/>
          </a:p>
        </p:txBody>
      </p:sp>
    </p:spTree>
    <p:extLst>
      <p:ext uri="{BB962C8B-B14F-4D97-AF65-F5344CB8AC3E}">
        <p14:creationId xmlns:p14="http://schemas.microsoft.com/office/powerpoint/2010/main" val="16259090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AE8935A-ED5D-4BA8-8556-FC692529A241}"/>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8FE84871-A7CF-492E-AA91-4F894A7DC2D0}"/>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4C8785A5-18F6-451E-8044-84A50C606052}"/>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6048BF5C-C76E-4FAF-98FA-D2117F113646}"/>
              </a:ext>
            </a:extLst>
          </p:cNvPr>
          <p:cNvSpPr>
            <a:spLocks noGrp="1"/>
          </p:cNvSpPr>
          <p:nvPr>
            <p:ph type="dt" sz="half" idx="10"/>
          </p:nvPr>
        </p:nvSpPr>
        <p:spPr/>
        <p:txBody>
          <a:bodyPr/>
          <a:lstStyle/>
          <a:p>
            <a:fld id="{0F9A59CC-FBAD-4579-8BD7-5E95E276F064}" type="datetimeFigureOut">
              <a:rPr lang="es-CO" smtClean="0"/>
              <a:t>27/07/2023</a:t>
            </a:fld>
            <a:endParaRPr lang="es-CO"/>
          </a:p>
        </p:txBody>
      </p:sp>
      <p:sp>
        <p:nvSpPr>
          <p:cNvPr id="6" name="Marcador de pie de página 5">
            <a:extLst>
              <a:ext uri="{FF2B5EF4-FFF2-40B4-BE49-F238E27FC236}">
                <a16:creationId xmlns:a16="http://schemas.microsoft.com/office/drawing/2014/main" id="{DE7CBD24-F63E-4380-99F3-DA13FD29E16E}"/>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4E459BC9-8B05-4F33-B90D-A0CBC5897D1D}"/>
              </a:ext>
            </a:extLst>
          </p:cNvPr>
          <p:cNvSpPr>
            <a:spLocks noGrp="1"/>
          </p:cNvSpPr>
          <p:nvPr>
            <p:ph type="sldNum" sz="quarter" idx="12"/>
          </p:nvPr>
        </p:nvSpPr>
        <p:spPr/>
        <p:txBody>
          <a:bodyPr/>
          <a:lstStyle/>
          <a:p>
            <a:fld id="{B0DD18F7-AC30-440C-B87C-A1D6D6ED529C}" type="slidenum">
              <a:rPr lang="es-CO" smtClean="0"/>
              <a:t>‹Nº›</a:t>
            </a:fld>
            <a:endParaRPr lang="es-CO"/>
          </a:p>
        </p:txBody>
      </p:sp>
    </p:spTree>
    <p:extLst>
      <p:ext uri="{BB962C8B-B14F-4D97-AF65-F5344CB8AC3E}">
        <p14:creationId xmlns:p14="http://schemas.microsoft.com/office/powerpoint/2010/main" val="29310901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18C6053-712B-4FC6-BD4F-1BC670D6E1BD}"/>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6D4F8F75-FE25-4ED8-AE25-FFA181F688D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27683840-0BB7-4DB6-859A-38CFB50AAFB5}"/>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4D062A14-F06F-4288-9206-8EF8C1EBB99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0C6480DA-5D43-4F4B-A63E-52C5A7469F90}"/>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8B506C2F-66E1-47F2-B1C1-67E6BEAD380D}"/>
              </a:ext>
            </a:extLst>
          </p:cNvPr>
          <p:cNvSpPr>
            <a:spLocks noGrp="1"/>
          </p:cNvSpPr>
          <p:nvPr>
            <p:ph type="dt" sz="half" idx="10"/>
          </p:nvPr>
        </p:nvSpPr>
        <p:spPr/>
        <p:txBody>
          <a:bodyPr/>
          <a:lstStyle/>
          <a:p>
            <a:fld id="{0F9A59CC-FBAD-4579-8BD7-5E95E276F064}" type="datetimeFigureOut">
              <a:rPr lang="es-CO" smtClean="0"/>
              <a:t>27/07/2023</a:t>
            </a:fld>
            <a:endParaRPr lang="es-CO"/>
          </a:p>
        </p:txBody>
      </p:sp>
      <p:sp>
        <p:nvSpPr>
          <p:cNvPr id="8" name="Marcador de pie de página 7">
            <a:extLst>
              <a:ext uri="{FF2B5EF4-FFF2-40B4-BE49-F238E27FC236}">
                <a16:creationId xmlns:a16="http://schemas.microsoft.com/office/drawing/2014/main" id="{170BF3B0-98BE-455C-A279-BE26269608C1}"/>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23701D56-74A6-4A84-9DEA-41523836F4BF}"/>
              </a:ext>
            </a:extLst>
          </p:cNvPr>
          <p:cNvSpPr>
            <a:spLocks noGrp="1"/>
          </p:cNvSpPr>
          <p:nvPr>
            <p:ph type="sldNum" sz="quarter" idx="12"/>
          </p:nvPr>
        </p:nvSpPr>
        <p:spPr/>
        <p:txBody>
          <a:bodyPr/>
          <a:lstStyle/>
          <a:p>
            <a:fld id="{B0DD18F7-AC30-440C-B87C-A1D6D6ED529C}" type="slidenum">
              <a:rPr lang="es-CO" smtClean="0"/>
              <a:t>‹Nº›</a:t>
            </a:fld>
            <a:endParaRPr lang="es-CO"/>
          </a:p>
        </p:txBody>
      </p:sp>
    </p:spTree>
    <p:extLst>
      <p:ext uri="{BB962C8B-B14F-4D97-AF65-F5344CB8AC3E}">
        <p14:creationId xmlns:p14="http://schemas.microsoft.com/office/powerpoint/2010/main" val="26082066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5A077D6-1148-4852-BDF8-2647EFF3F536}"/>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3578B3D6-D24C-4ED7-BBE0-3B05F892460B}"/>
              </a:ext>
            </a:extLst>
          </p:cNvPr>
          <p:cNvSpPr>
            <a:spLocks noGrp="1"/>
          </p:cNvSpPr>
          <p:nvPr>
            <p:ph type="dt" sz="half" idx="10"/>
          </p:nvPr>
        </p:nvSpPr>
        <p:spPr/>
        <p:txBody>
          <a:bodyPr/>
          <a:lstStyle/>
          <a:p>
            <a:fld id="{0F9A59CC-FBAD-4579-8BD7-5E95E276F064}" type="datetimeFigureOut">
              <a:rPr lang="es-CO" smtClean="0"/>
              <a:t>27/07/2023</a:t>
            </a:fld>
            <a:endParaRPr lang="es-CO"/>
          </a:p>
        </p:txBody>
      </p:sp>
      <p:sp>
        <p:nvSpPr>
          <p:cNvPr id="4" name="Marcador de pie de página 3">
            <a:extLst>
              <a:ext uri="{FF2B5EF4-FFF2-40B4-BE49-F238E27FC236}">
                <a16:creationId xmlns:a16="http://schemas.microsoft.com/office/drawing/2014/main" id="{981B97D4-067D-4535-84FD-56C0E65E15F3}"/>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0BA7A506-A50D-44B8-BEDC-F2E50647EE03}"/>
              </a:ext>
            </a:extLst>
          </p:cNvPr>
          <p:cNvSpPr>
            <a:spLocks noGrp="1"/>
          </p:cNvSpPr>
          <p:nvPr>
            <p:ph type="sldNum" sz="quarter" idx="12"/>
          </p:nvPr>
        </p:nvSpPr>
        <p:spPr/>
        <p:txBody>
          <a:bodyPr/>
          <a:lstStyle/>
          <a:p>
            <a:fld id="{B0DD18F7-AC30-440C-B87C-A1D6D6ED529C}" type="slidenum">
              <a:rPr lang="es-CO" smtClean="0"/>
              <a:t>‹Nº›</a:t>
            </a:fld>
            <a:endParaRPr lang="es-CO"/>
          </a:p>
        </p:txBody>
      </p:sp>
    </p:spTree>
    <p:extLst>
      <p:ext uri="{BB962C8B-B14F-4D97-AF65-F5344CB8AC3E}">
        <p14:creationId xmlns:p14="http://schemas.microsoft.com/office/powerpoint/2010/main" val="3627622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C7C39AE2-EA99-4C12-B76C-F79D6BE2AD00}"/>
              </a:ext>
            </a:extLst>
          </p:cNvPr>
          <p:cNvSpPr>
            <a:spLocks noGrp="1"/>
          </p:cNvSpPr>
          <p:nvPr>
            <p:ph type="dt" sz="half" idx="10"/>
          </p:nvPr>
        </p:nvSpPr>
        <p:spPr/>
        <p:txBody>
          <a:bodyPr/>
          <a:lstStyle/>
          <a:p>
            <a:fld id="{0F9A59CC-FBAD-4579-8BD7-5E95E276F064}" type="datetimeFigureOut">
              <a:rPr lang="es-CO" smtClean="0"/>
              <a:t>27/07/2023</a:t>
            </a:fld>
            <a:endParaRPr lang="es-CO"/>
          </a:p>
        </p:txBody>
      </p:sp>
      <p:sp>
        <p:nvSpPr>
          <p:cNvPr id="3" name="Marcador de pie de página 2">
            <a:extLst>
              <a:ext uri="{FF2B5EF4-FFF2-40B4-BE49-F238E27FC236}">
                <a16:creationId xmlns:a16="http://schemas.microsoft.com/office/drawing/2014/main" id="{899BE5E8-04F3-4232-90E1-A1C0E0BE7D9A}"/>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20B54E46-90AD-4BFF-A1EA-C7963C8D55E7}"/>
              </a:ext>
            </a:extLst>
          </p:cNvPr>
          <p:cNvSpPr>
            <a:spLocks noGrp="1"/>
          </p:cNvSpPr>
          <p:nvPr>
            <p:ph type="sldNum" sz="quarter" idx="12"/>
          </p:nvPr>
        </p:nvSpPr>
        <p:spPr/>
        <p:txBody>
          <a:bodyPr/>
          <a:lstStyle/>
          <a:p>
            <a:fld id="{B0DD18F7-AC30-440C-B87C-A1D6D6ED529C}" type="slidenum">
              <a:rPr lang="es-CO" smtClean="0"/>
              <a:t>‹Nº›</a:t>
            </a:fld>
            <a:endParaRPr lang="es-CO"/>
          </a:p>
        </p:txBody>
      </p:sp>
    </p:spTree>
    <p:extLst>
      <p:ext uri="{BB962C8B-B14F-4D97-AF65-F5344CB8AC3E}">
        <p14:creationId xmlns:p14="http://schemas.microsoft.com/office/powerpoint/2010/main" val="885951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8DFF383-98F4-42EE-AF90-457154EF7A38}"/>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62263FCD-798D-41DA-B92F-C0C54C6FE72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AD2B66C7-B308-4B54-8554-480B33F1F3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5935BE64-21DF-4EA4-9699-3408E3FDE9EA}"/>
              </a:ext>
            </a:extLst>
          </p:cNvPr>
          <p:cNvSpPr>
            <a:spLocks noGrp="1"/>
          </p:cNvSpPr>
          <p:nvPr>
            <p:ph type="dt" sz="half" idx="10"/>
          </p:nvPr>
        </p:nvSpPr>
        <p:spPr/>
        <p:txBody>
          <a:bodyPr/>
          <a:lstStyle/>
          <a:p>
            <a:fld id="{0F9A59CC-FBAD-4579-8BD7-5E95E276F064}" type="datetimeFigureOut">
              <a:rPr lang="es-CO" smtClean="0"/>
              <a:t>27/07/2023</a:t>
            </a:fld>
            <a:endParaRPr lang="es-CO"/>
          </a:p>
        </p:txBody>
      </p:sp>
      <p:sp>
        <p:nvSpPr>
          <p:cNvPr id="6" name="Marcador de pie de página 5">
            <a:extLst>
              <a:ext uri="{FF2B5EF4-FFF2-40B4-BE49-F238E27FC236}">
                <a16:creationId xmlns:a16="http://schemas.microsoft.com/office/drawing/2014/main" id="{7ABDDBA8-E6F0-4B37-9D6D-54861186BF05}"/>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499F1B94-3853-470D-95E9-ECB50AE258AD}"/>
              </a:ext>
            </a:extLst>
          </p:cNvPr>
          <p:cNvSpPr>
            <a:spLocks noGrp="1"/>
          </p:cNvSpPr>
          <p:nvPr>
            <p:ph type="sldNum" sz="quarter" idx="12"/>
          </p:nvPr>
        </p:nvSpPr>
        <p:spPr/>
        <p:txBody>
          <a:bodyPr/>
          <a:lstStyle/>
          <a:p>
            <a:fld id="{B0DD18F7-AC30-440C-B87C-A1D6D6ED529C}" type="slidenum">
              <a:rPr lang="es-CO" smtClean="0"/>
              <a:t>‹Nº›</a:t>
            </a:fld>
            <a:endParaRPr lang="es-CO"/>
          </a:p>
        </p:txBody>
      </p:sp>
    </p:spTree>
    <p:extLst>
      <p:ext uri="{BB962C8B-B14F-4D97-AF65-F5344CB8AC3E}">
        <p14:creationId xmlns:p14="http://schemas.microsoft.com/office/powerpoint/2010/main" val="6149014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D92676-66A4-410F-AEE7-1AB83118ED5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8764462B-BB5C-4644-B107-6E57D3EFB16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3D90337B-1D16-465D-94D7-4727D1E722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492124AF-A0E7-47AF-8621-AF74B1CB875B}"/>
              </a:ext>
            </a:extLst>
          </p:cNvPr>
          <p:cNvSpPr>
            <a:spLocks noGrp="1"/>
          </p:cNvSpPr>
          <p:nvPr>
            <p:ph type="dt" sz="half" idx="10"/>
          </p:nvPr>
        </p:nvSpPr>
        <p:spPr/>
        <p:txBody>
          <a:bodyPr/>
          <a:lstStyle/>
          <a:p>
            <a:fld id="{0F9A59CC-FBAD-4579-8BD7-5E95E276F064}" type="datetimeFigureOut">
              <a:rPr lang="es-CO" smtClean="0"/>
              <a:t>27/07/2023</a:t>
            </a:fld>
            <a:endParaRPr lang="es-CO"/>
          </a:p>
        </p:txBody>
      </p:sp>
      <p:sp>
        <p:nvSpPr>
          <p:cNvPr id="6" name="Marcador de pie de página 5">
            <a:extLst>
              <a:ext uri="{FF2B5EF4-FFF2-40B4-BE49-F238E27FC236}">
                <a16:creationId xmlns:a16="http://schemas.microsoft.com/office/drawing/2014/main" id="{19BADEC7-B8C9-4C09-815C-3061DE0D6106}"/>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A2562C64-D8E4-42AF-8042-403626D3B706}"/>
              </a:ext>
            </a:extLst>
          </p:cNvPr>
          <p:cNvSpPr>
            <a:spLocks noGrp="1"/>
          </p:cNvSpPr>
          <p:nvPr>
            <p:ph type="sldNum" sz="quarter" idx="12"/>
          </p:nvPr>
        </p:nvSpPr>
        <p:spPr/>
        <p:txBody>
          <a:bodyPr/>
          <a:lstStyle/>
          <a:p>
            <a:fld id="{B0DD18F7-AC30-440C-B87C-A1D6D6ED529C}" type="slidenum">
              <a:rPr lang="es-CO" smtClean="0"/>
              <a:t>‹Nº›</a:t>
            </a:fld>
            <a:endParaRPr lang="es-CO"/>
          </a:p>
        </p:txBody>
      </p:sp>
    </p:spTree>
    <p:extLst>
      <p:ext uri="{BB962C8B-B14F-4D97-AF65-F5344CB8AC3E}">
        <p14:creationId xmlns:p14="http://schemas.microsoft.com/office/powerpoint/2010/main" val="13562809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4091E856-A72D-4B07-8AC1-716CC71A24A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3A7CF5D6-D95D-49B2-BD52-8116D029B6E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EEFD6B6A-78D7-487C-8766-33CCCA495E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9A59CC-FBAD-4579-8BD7-5E95E276F064}" type="datetimeFigureOut">
              <a:rPr lang="es-CO" smtClean="0"/>
              <a:t>27/07/2023</a:t>
            </a:fld>
            <a:endParaRPr lang="es-CO"/>
          </a:p>
        </p:txBody>
      </p:sp>
      <p:sp>
        <p:nvSpPr>
          <p:cNvPr id="5" name="Marcador de pie de página 4">
            <a:extLst>
              <a:ext uri="{FF2B5EF4-FFF2-40B4-BE49-F238E27FC236}">
                <a16:creationId xmlns:a16="http://schemas.microsoft.com/office/drawing/2014/main" id="{1E0BD80F-CF0D-46A0-9643-1A785494578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364C1BCA-5B7C-4BCC-9622-CAFD5B1692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DD18F7-AC30-440C-B87C-A1D6D6ED529C}" type="slidenum">
              <a:rPr lang="es-CO" smtClean="0"/>
              <a:t>‹Nº›</a:t>
            </a:fld>
            <a:endParaRPr lang="es-CO"/>
          </a:p>
        </p:txBody>
      </p:sp>
    </p:spTree>
    <p:extLst>
      <p:ext uri="{BB962C8B-B14F-4D97-AF65-F5344CB8AC3E}">
        <p14:creationId xmlns:p14="http://schemas.microsoft.com/office/powerpoint/2010/main" val="25727160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5.png"/><Relationship Id="rId4" Type="http://schemas.openxmlformats.org/officeDocument/2006/relationships/image" Target="../media/image4.emf"/></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emf"/></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6271F0C-72CE-4FC0-88B9-66BB379051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80961" y="2397368"/>
            <a:ext cx="2106406" cy="2063265"/>
          </a:xfrm>
          <a:prstGeom prst="rect">
            <a:avLst/>
          </a:prstGeom>
        </p:spPr>
      </p:pic>
      <p:pic>
        <p:nvPicPr>
          <p:cNvPr id="7" name="Imagen 6">
            <a:extLst>
              <a:ext uri="{FF2B5EF4-FFF2-40B4-BE49-F238E27FC236}">
                <a16:creationId xmlns:a16="http://schemas.microsoft.com/office/drawing/2014/main" id="{28059337-BFA0-4CDB-AD90-35E1F2ADA9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58805" y="511816"/>
            <a:ext cx="2718348" cy="649343"/>
          </a:xfrm>
          <a:prstGeom prst="rect">
            <a:avLst/>
          </a:prstGeom>
        </p:spPr>
      </p:pic>
      <p:sp>
        <p:nvSpPr>
          <p:cNvPr id="8" name="CuadroTexto 7">
            <a:extLst>
              <a:ext uri="{FF2B5EF4-FFF2-40B4-BE49-F238E27FC236}">
                <a16:creationId xmlns:a16="http://schemas.microsoft.com/office/drawing/2014/main" id="{21E72E55-98EE-43F3-B5DC-0AB3AA196FCF}"/>
              </a:ext>
            </a:extLst>
          </p:cNvPr>
          <p:cNvSpPr txBox="1"/>
          <p:nvPr/>
        </p:nvSpPr>
        <p:spPr>
          <a:xfrm>
            <a:off x="6520964" y="1443801"/>
            <a:ext cx="4994031" cy="2123658"/>
          </a:xfrm>
          <a:prstGeom prst="rect">
            <a:avLst/>
          </a:prstGeom>
          <a:noFill/>
        </p:spPr>
        <p:txBody>
          <a:bodyPr wrap="square" rtlCol="0">
            <a:spAutoFit/>
          </a:bodyPr>
          <a:lstStyle/>
          <a:p>
            <a:r>
              <a:rPr lang="es-ES" sz="1200" b="1" i="0" dirty="0" err="1">
                <a:solidFill>
                  <a:srgbClr val="333333"/>
                </a:solidFill>
                <a:effectLst/>
                <a:latin typeface="Poppins" panose="00000500000000000000" pitchFamily="2" charset="0"/>
                <a:cs typeface="Poppins" panose="00000500000000000000" pitchFamily="2" charset="0"/>
              </a:rPr>
              <a:t>AlicIA</a:t>
            </a:r>
            <a:r>
              <a:rPr lang="es-ES" sz="1200" b="1" i="0" dirty="0">
                <a:solidFill>
                  <a:srgbClr val="333333"/>
                </a:solidFill>
                <a:effectLst/>
                <a:latin typeface="Poppins" panose="00000500000000000000" pitchFamily="2" charset="0"/>
                <a:cs typeface="Poppins" panose="00000500000000000000" pitchFamily="2" charset="0"/>
              </a:rPr>
              <a:t> </a:t>
            </a:r>
            <a:r>
              <a:rPr lang="es-ES" sz="1200" b="0" i="0" dirty="0">
                <a:solidFill>
                  <a:srgbClr val="333333"/>
                </a:solidFill>
                <a:effectLst/>
                <a:latin typeface="Poppins" panose="00000500000000000000" pitchFamily="2" charset="0"/>
                <a:cs typeface="Poppins" panose="00000500000000000000" pitchFamily="2" charset="0"/>
              </a:rPr>
              <a:t>es un Software que utiliza Inteligencia Artificial y visión computacional.</a:t>
            </a:r>
          </a:p>
          <a:p>
            <a:br>
              <a:rPr lang="es-ES" sz="1200" b="0" i="0" dirty="0">
                <a:solidFill>
                  <a:srgbClr val="333333"/>
                </a:solidFill>
                <a:effectLst/>
                <a:latin typeface="Poppins" panose="00000500000000000000" pitchFamily="2" charset="0"/>
                <a:cs typeface="Poppins" panose="00000500000000000000" pitchFamily="2" charset="0"/>
              </a:rPr>
            </a:br>
            <a:r>
              <a:rPr lang="es-ES" sz="1200" b="0" i="0" dirty="0">
                <a:solidFill>
                  <a:srgbClr val="333333"/>
                </a:solidFill>
                <a:effectLst/>
                <a:latin typeface="Poppins" panose="00000500000000000000" pitchFamily="2" charset="0"/>
                <a:cs typeface="Poppins" panose="00000500000000000000" pitchFamily="2" charset="0"/>
              </a:rPr>
              <a:t>El cual puede unirse a las cámaras convencionales o procesar videos bajo demanda, pudiendo tomar datos, decisiones e incluso responder en tiempo real</a:t>
            </a:r>
            <a:br>
              <a:rPr lang="es-ES" sz="1200" b="0" i="0" dirty="0">
                <a:solidFill>
                  <a:srgbClr val="333333"/>
                </a:solidFill>
                <a:effectLst/>
                <a:latin typeface="Poppins" panose="00000500000000000000" pitchFamily="2" charset="0"/>
                <a:cs typeface="Poppins" panose="00000500000000000000" pitchFamily="2" charset="0"/>
              </a:rPr>
            </a:br>
            <a:r>
              <a:rPr lang="es-ES" sz="1200" b="0" i="0" dirty="0">
                <a:solidFill>
                  <a:srgbClr val="333333"/>
                </a:solidFill>
                <a:effectLst/>
                <a:latin typeface="Poppins" panose="00000500000000000000" pitchFamily="2" charset="0"/>
                <a:cs typeface="Poppins" panose="00000500000000000000" pitchFamily="2" charset="0"/>
              </a:rPr>
              <a:t>ante eventos reales captados por las cámaras.</a:t>
            </a:r>
          </a:p>
          <a:p>
            <a:br>
              <a:rPr lang="es-ES" sz="1200" b="0" i="0" dirty="0">
                <a:solidFill>
                  <a:srgbClr val="333333"/>
                </a:solidFill>
                <a:effectLst/>
                <a:latin typeface="Poppins" panose="00000500000000000000" pitchFamily="2" charset="0"/>
                <a:cs typeface="Poppins" panose="00000500000000000000" pitchFamily="2" charset="0"/>
              </a:rPr>
            </a:br>
            <a:r>
              <a:rPr lang="es-ES" sz="1200" b="0" i="0" dirty="0">
                <a:solidFill>
                  <a:srgbClr val="333333"/>
                </a:solidFill>
                <a:effectLst/>
                <a:latin typeface="Poppins" panose="00000500000000000000" pitchFamily="2" charset="0"/>
                <a:cs typeface="Poppins" panose="00000500000000000000" pitchFamily="2" charset="0"/>
              </a:rPr>
              <a:t>El software de Alicia está optimizado y definido en procesos claros para generar un análisis continuo y sólido que aporte valor a la operación continua del negocio.</a:t>
            </a:r>
            <a:r>
              <a:rPr lang="es-ES" sz="1200" dirty="0">
                <a:latin typeface="Poppins" panose="00000500000000000000" pitchFamily="2" charset="0"/>
                <a:cs typeface="Poppins" panose="00000500000000000000" pitchFamily="2" charset="0"/>
              </a:rPr>
              <a:t> </a:t>
            </a:r>
            <a:endParaRPr lang="es-CO" sz="1200" dirty="0">
              <a:latin typeface="Poppins" panose="00000500000000000000" pitchFamily="2" charset="0"/>
              <a:cs typeface="Poppins" panose="00000500000000000000" pitchFamily="2" charset="0"/>
            </a:endParaRPr>
          </a:p>
        </p:txBody>
      </p:sp>
      <p:sp>
        <p:nvSpPr>
          <p:cNvPr id="10" name="Rectángulo 9">
            <a:extLst>
              <a:ext uri="{FF2B5EF4-FFF2-40B4-BE49-F238E27FC236}">
                <a16:creationId xmlns:a16="http://schemas.microsoft.com/office/drawing/2014/main" id="{E57E5BC4-F596-47D6-9A87-C533D22D2360}"/>
              </a:ext>
            </a:extLst>
          </p:cNvPr>
          <p:cNvSpPr/>
          <p:nvPr/>
        </p:nvSpPr>
        <p:spPr>
          <a:xfrm>
            <a:off x="0" y="0"/>
            <a:ext cx="5671038" cy="6858000"/>
          </a:xfrm>
          <a:prstGeom prst="rect">
            <a:avLst/>
          </a:prstGeom>
          <a:gradFill flip="none" rotWithShape="1">
            <a:gsLst>
              <a:gs pos="0">
                <a:srgbClr val="CD338A"/>
              </a:gs>
              <a:gs pos="69000">
                <a:srgbClr val="79A9F7"/>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4" name="Imagen 13">
            <a:extLst>
              <a:ext uri="{FF2B5EF4-FFF2-40B4-BE49-F238E27FC236}">
                <a16:creationId xmlns:a16="http://schemas.microsoft.com/office/drawing/2014/main" id="{453CEF51-1480-45DE-A2B4-E391B6C3BD53}"/>
              </a:ext>
            </a:extLst>
          </p:cNvPr>
          <p:cNvPicPr>
            <a:picLocks noChangeAspect="1"/>
          </p:cNvPicPr>
          <p:nvPr/>
        </p:nvPicPr>
        <p:blipFill>
          <a:blip r:embed="rId4">
            <a:alphaModFix amt="85000"/>
            <a:extLst>
              <a:ext uri="{28A0092B-C50C-407E-A947-70E740481C1C}">
                <a14:useLocalDpi xmlns:a14="http://schemas.microsoft.com/office/drawing/2010/main" val="0"/>
              </a:ext>
            </a:extLst>
          </a:blip>
          <a:stretch>
            <a:fillRect/>
          </a:stretch>
        </p:blipFill>
        <p:spPr>
          <a:xfrm>
            <a:off x="1598658" y="2217472"/>
            <a:ext cx="2473722" cy="2423056"/>
          </a:xfrm>
          <a:prstGeom prst="rect">
            <a:avLst/>
          </a:prstGeom>
          <a:noFill/>
        </p:spPr>
      </p:pic>
      <p:sp>
        <p:nvSpPr>
          <p:cNvPr id="15" name="CuadroTexto 14">
            <a:extLst>
              <a:ext uri="{FF2B5EF4-FFF2-40B4-BE49-F238E27FC236}">
                <a16:creationId xmlns:a16="http://schemas.microsoft.com/office/drawing/2014/main" id="{1C2B7B67-1EB9-4063-8BA9-670D8056E654}"/>
              </a:ext>
            </a:extLst>
          </p:cNvPr>
          <p:cNvSpPr txBox="1"/>
          <p:nvPr/>
        </p:nvSpPr>
        <p:spPr>
          <a:xfrm>
            <a:off x="6520964" y="3850101"/>
            <a:ext cx="4994031" cy="1569660"/>
          </a:xfrm>
          <a:prstGeom prst="rect">
            <a:avLst/>
          </a:prstGeom>
          <a:noFill/>
        </p:spPr>
        <p:txBody>
          <a:bodyPr wrap="square" rtlCol="0">
            <a:spAutoFit/>
          </a:bodyPr>
          <a:lstStyle/>
          <a:p>
            <a:r>
              <a:rPr lang="en-US" sz="1200" b="1" dirty="0" err="1">
                <a:solidFill>
                  <a:srgbClr val="333333"/>
                </a:solidFill>
                <a:latin typeface="Poppins" panose="00000500000000000000" pitchFamily="2" charset="0"/>
                <a:cs typeface="Poppins" panose="00000500000000000000" pitchFamily="2" charset="0"/>
              </a:rPr>
              <a:t>AlicIA</a:t>
            </a:r>
            <a:r>
              <a:rPr lang="en-US" sz="1200" b="1" dirty="0">
                <a:solidFill>
                  <a:srgbClr val="333333"/>
                </a:solidFill>
                <a:latin typeface="Poppins" panose="00000500000000000000" pitchFamily="2" charset="0"/>
                <a:cs typeface="Poppins" panose="00000500000000000000" pitchFamily="2" charset="0"/>
              </a:rPr>
              <a:t> </a:t>
            </a:r>
            <a:r>
              <a:rPr lang="en-US" sz="1200" dirty="0">
                <a:solidFill>
                  <a:srgbClr val="333333"/>
                </a:solidFill>
                <a:latin typeface="Poppins" panose="00000500000000000000" pitchFamily="2" charset="0"/>
                <a:cs typeface="Poppins" panose="00000500000000000000" pitchFamily="2" charset="0"/>
              </a:rPr>
              <a:t>is a software that uses Artificial Intelligence and computer vision. It can integrate with conventional cameras and process videos on demand, enabling it to gather data, make decisions, and even respond in real-time to real events captured by the cameras. Alicia's software is optimized and defined with clear processes to generate continuous and robust analysis that adds value to the ongoing operation of the business.</a:t>
            </a:r>
            <a:endParaRPr lang="es-CO" sz="2000" dirty="0">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4286942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0-#ppt_w/2"/>
                                          </p:val>
                                        </p:tav>
                                        <p:tav tm="100000">
                                          <p:val>
                                            <p:strVal val="#ppt_x"/>
                                          </p:val>
                                        </p:tav>
                                      </p:tavLst>
                                    </p:anim>
                                    <p:anim calcmode="lin" valueType="num">
                                      <p:cBhvr additive="base">
                                        <p:cTn id="8" dur="10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1">
            <a:extLst>
              <a:ext uri="{FF2B5EF4-FFF2-40B4-BE49-F238E27FC236}">
                <a16:creationId xmlns:a16="http://schemas.microsoft.com/office/drawing/2014/main" id="{9BB73CE4-6091-4DFE-A3F5-F1DBE604B5F4}"/>
              </a:ext>
            </a:extLst>
          </p:cNvPr>
          <p:cNvSpPr/>
          <p:nvPr/>
        </p:nvSpPr>
        <p:spPr>
          <a:xfrm rot="10800000">
            <a:off x="6249971" y="0"/>
            <a:ext cx="5942029" cy="4526562"/>
          </a:xfrm>
          <a:prstGeom prst="rect">
            <a:avLst/>
          </a:prstGeom>
          <a:gradFill>
            <a:gsLst>
              <a:gs pos="0">
                <a:srgbClr val="0070C4"/>
              </a:gs>
              <a:gs pos="69000">
                <a:srgbClr val="028DEC"/>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aphicFrame>
        <p:nvGraphicFramePr>
          <p:cNvPr id="9" name="Objeto 8">
            <a:extLst>
              <a:ext uri="{FF2B5EF4-FFF2-40B4-BE49-F238E27FC236}">
                <a16:creationId xmlns:a16="http://schemas.microsoft.com/office/drawing/2014/main" id="{BBFC51FE-E4E0-4434-90F8-63F0B7238CA0}"/>
              </a:ext>
            </a:extLst>
          </p:cNvPr>
          <p:cNvGraphicFramePr>
            <a:graphicFrameLocks noChangeAspect="1"/>
          </p:cNvGraphicFramePr>
          <p:nvPr>
            <p:extLst>
              <p:ext uri="{D42A27DB-BD31-4B8C-83A1-F6EECF244321}">
                <p14:modId xmlns:p14="http://schemas.microsoft.com/office/powerpoint/2010/main" val="958346364"/>
              </p:ext>
            </p:extLst>
          </p:nvPr>
        </p:nvGraphicFramePr>
        <p:xfrm>
          <a:off x="1978737" y="339773"/>
          <a:ext cx="2180927" cy="708849"/>
        </p:xfrm>
        <a:graphic>
          <a:graphicData uri="http://schemas.openxmlformats.org/presentationml/2006/ole">
            <mc:AlternateContent xmlns:mc="http://schemas.openxmlformats.org/markup-compatibility/2006">
              <mc:Choice xmlns:v="urn:schemas-microsoft-com:vml" Requires="v">
                <p:oleObj spid="_x0000_s1035" name="CorelDRAW" r:id="rId3" imgW="1783432" imgH="579265" progId="CorelDraw.Graphic.24">
                  <p:embed/>
                </p:oleObj>
              </mc:Choice>
              <mc:Fallback>
                <p:oleObj name="CorelDRAW" r:id="rId3" imgW="1783432" imgH="579265" progId="CorelDraw.Graphic.24">
                  <p:embed/>
                  <p:pic>
                    <p:nvPicPr>
                      <p:cNvPr id="0" name=""/>
                      <p:cNvPicPr/>
                      <p:nvPr/>
                    </p:nvPicPr>
                    <p:blipFill>
                      <a:blip r:embed="rId4"/>
                      <a:stretch>
                        <a:fillRect/>
                      </a:stretch>
                    </p:blipFill>
                    <p:spPr>
                      <a:xfrm>
                        <a:off x="1978737" y="339773"/>
                        <a:ext cx="2180927" cy="708849"/>
                      </a:xfrm>
                      <a:prstGeom prst="rect">
                        <a:avLst/>
                      </a:prstGeom>
                    </p:spPr>
                  </p:pic>
                </p:oleObj>
              </mc:Fallback>
            </mc:AlternateContent>
          </a:graphicData>
        </a:graphic>
      </p:graphicFrame>
      <p:sp>
        <p:nvSpPr>
          <p:cNvPr id="13" name="CuadroTexto 12">
            <a:extLst>
              <a:ext uri="{FF2B5EF4-FFF2-40B4-BE49-F238E27FC236}">
                <a16:creationId xmlns:a16="http://schemas.microsoft.com/office/drawing/2014/main" id="{9B0772AD-C223-4685-86CD-6603D9F2681B}"/>
              </a:ext>
            </a:extLst>
          </p:cNvPr>
          <p:cNvSpPr txBox="1"/>
          <p:nvPr/>
        </p:nvSpPr>
        <p:spPr>
          <a:xfrm>
            <a:off x="6548487" y="485721"/>
            <a:ext cx="3478491" cy="954107"/>
          </a:xfrm>
          <a:prstGeom prst="rect">
            <a:avLst/>
          </a:prstGeom>
          <a:noFill/>
        </p:spPr>
        <p:txBody>
          <a:bodyPr wrap="square" rtlCol="0">
            <a:spAutoFit/>
          </a:bodyPr>
          <a:lstStyle/>
          <a:p>
            <a:r>
              <a:rPr lang="es-ES" sz="2800" b="1" i="0" dirty="0">
                <a:solidFill>
                  <a:srgbClr val="FFFFFF"/>
                </a:solidFill>
                <a:effectLst/>
                <a:latin typeface="COCOGOOSE-DemiBold-Identity-H"/>
              </a:rPr>
              <a:t>La evolución de las cámaras de seguridad</a:t>
            </a:r>
            <a:r>
              <a:rPr lang="es-ES" sz="2800" dirty="0"/>
              <a:t> </a:t>
            </a:r>
            <a:endParaRPr lang="es-CO" sz="2800" dirty="0"/>
          </a:p>
        </p:txBody>
      </p:sp>
      <p:sp>
        <p:nvSpPr>
          <p:cNvPr id="14" name="Rectángulo 13">
            <a:extLst>
              <a:ext uri="{FF2B5EF4-FFF2-40B4-BE49-F238E27FC236}">
                <a16:creationId xmlns:a16="http://schemas.microsoft.com/office/drawing/2014/main" id="{982A4C63-7235-4BC5-A9F1-146EDE39F206}"/>
              </a:ext>
            </a:extLst>
          </p:cNvPr>
          <p:cNvSpPr/>
          <p:nvPr/>
        </p:nvSpPr>
        <p:spPr>
          <a:xfrm>
            <a:off x="6249970" y="4526562"/>
            <a:ext cx="5942029" cy="2331437"/>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5" name="Imagen 14">
            <a:extLst>
              <a:ext uri="{FF2B5EF4-FFF2-40B4-BE49-F238E27FC236}">
                <a16:creationId xmlns:a16="http://schemas.microsoft.com/office/drawing/2014/main" id="{252CB9D0-5F46-4B05-AD02-615A207F4C5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81740" y="1870717"/>
            <a:ext cx="4465330" cy="3432054"/>
          </a:xfrm>
          <a:prstGeom prst="rect">
            <a:avLst/>
          </a:prstGeom>
        </p:spPr>
      </p:pic>
      <p:sp>
        <p:nvSpPr>
          <p:cNvPr id="16" name="CuadroTexto 15">
            <a:extLst>
              <a:ext uri="{FF2B5EF4-FFF2-40B4-BE49-F238E27FC236}">
                <a16:creationId xmlns:a16="http://schemas.microsoft.com/office/drawing/2014/main" id="{C974662B-C5AE-4D56-A31B-CEB6FC142C00}"/>
              </a:ext>
            </a:extLst>
          </p:cNvPr>
          <p:cNvSpPr txBox="1"/>
          <p:nvPr/>
        </p:nvSpPr>
        <p:spPr>
          <a:xfrm>
            <a:off x="2416619" y="1217012"/>
            <a:ext cx="1305165" cy="369332"/>
          </a:xfrm>
          <a:prstGeom prst="rect">
            <a:avLst/>
          </a:prstGeom>
          <a:noFill/>
        </p:spPr>
        <p:txBody>
          <a:bodyPr wrap="square" rtlCol="0">
            <a:spAutoFit/>
          </a:bodyPr>
          <a:lstStyle/>
          <a:p>
            <a:r>
              <a:rPr lang="es-ES" b="1" dirty="0"/>
              <a:t>BENEFICIOS</a:t>
            </a:r>
            <a:endParaRPr lang="es-CO" b="1" dirty="0"/>
          </a:p>
        </p:txBody>
      </p:sp>
      <p:sp>
        <p:nvSpPr>
          <p:cNvPr id="17" name="CuadroTexto 16">
            <a:extLst>
              <a:ext uri="{FF2B5EF4-FFF2-40B4-BE49-F238E27FC236}">
                <a16:creationId xmlns:a16="http://schemas.microsoft.com/office/drawing/2014/main" id="{EBD5E441-0F54-452E-92E4-87215855BECF}"/>
              </a:ext>
            </a:extLst>
          </p:cNvPr>
          <p:cNvSpPr txBox="1"/>
          <p:nvPr/>
        </p:nvSpPr>
        <p:spPr>
          <a:xfrm>
            <a:off x="1183242" y="1598510"/>
            <a:ext cx="3771916" cy="2462213"/>
          </a:xfrm>
          <a:prstGeom prst="rect">
            <a:avLst/>
          </a:prstGeom>
          <a:noFill/>
        </p:spPr>
        <p:txBody>
          <a:bodyPr wrap="square" rtlCol="0">
            <a:spAutoFit/>
          </a:bodyPr>
          <a:lstStyle/>
          <a:p>
            <a:r>
              <a:rPr lang="es-ES" sz="1400" b="0" i="0" dirty="0">
                <a:effectLst/>
                <a:latin typeface="Poppins-Medium-Identity-H"/>
              </a:rPr>
              <a:t>• Sin necesidad de grandes volúmenes</a:t>
            </a:r>
            <a:br>
              <a:rPr lang="es-ES" sz="1400" b="0" i="0" dirty="0">
                <a:effectLst/>
                <a:latin typeface="Poppins-Medium-Identity-H"/>
              </a:rPr>
            </a:br>
            <a:r>
              <a:rPr lang="es-ES" sz="1400" b="0" i="0" dirty="0">
                <a:effectLst/>
                <a:latin typeface="Poppins-Medium-Identity-H"/>
              </a:rPr>
              <a:t>de Disco Duro.</a:t>
            </a:r>
          </a:p>
          <a:p>
            <a:br>
              <a:rPr lang="es-ES" sz="1400" b="0" i="0" dirty="0">
                <a:effectLst/>
                <a:latin typeface="Poppins-Medium-Identity-H"/>
              </a:rPr>
            </a:br>
            <a:r>
              <a:rPr lang="es-ES" sz="1400" b="0" i="0" dirty="0">
                <a:effectLst/>
                <a:latin typeface="Poppins-Medium-Identity-H"/>
              </a:rPr>
              <a:t>• IA y modelos de inteligencia artificial</a:t>
            </a:r>
            <a:br>
              <a:rPr lang="es-ES" sz="1400" b="0" i="0" dirty="0">
                <a:effectLst/>
                <a:latin typeface="Poppins-Medium-Identity-H"/>
              </a:rPr>
            </a:br>
            <a:r>
              <a:rPr lang="es-ES" sz="1400" b="0" i="0" dirty="0">
                <a:effectLst/>
                <a:latin typeface="Poppins-Medium-Identity-H"/>
              </a:rPr>
              <a:t>adaptables.</a:t>
            </a:r>
          </a:p>
          <a:p>
            <a:br>
              <a:rPr lang="es-ES" sz="1400" b="0" i="0" dirty="0">
                <a:effectLst/>
                <a:latin typeface="Poppins-Medium-Identity-H"/>
              </a:rPr>
            </a:br>
            <a:r>
              <a:rPr lang="es-ES" sz="1400" b="0" i="0" dirty="0">
                <a:effectLst/>
                <a:latin typeface="Poppins-Medium-Identity-H"/>
              </a:rPr>
              <a:t>• Uso de Visión Computacional / IA.</a:t>
            </a:r>
          </a:p>
          <a:p>
            <a:br>
              <a:rPr lang="es-ES" sz="1400" b="0" i="0" dirty="0">
                <a:effectLst/>
                <a:latin typeface="Poppins-Medium-Identity-H"/>
              </a:rPr>
            </a:br>
            <a:r>
              <a:rPr lang="es-ES" sz="1400" b="0" i="0" dirty="0">
                <a:effectLst/>
                <a:latin typeface="Poppins-Medium-Identity-H"/>
              </a:rPr>
              <a:t>• Capacidad de almacenar Información</a:t>
            </a:r>
            <a:br>
              <a:rPr lang="es-ES" sz="1400" b="0" i="0" dirty="0">
                <a:effectLst/>
                <a:latin typeface="Poppins-Medium-Identity-H"/>
              </a:rPr>
            </a:br>
            <a:r>
              <a:rPr lang="es-ES" sz="1400" b="0" i="0" dirty="0">
                <a:effectLst/>
                <a:latin typeface="Poppins-Medium-Identity-H"/>
              </a:rPr>
              <a:t>en servidores Privados o Licenciados.</a:t>
            </a:r>
            <a:br>
              <a:rPr lang="es-ES" sz="1400" dirty="0"/>
            </a:br>
            <a:endParaRPr lang="es-CO" sz="1400" dirty="0"/>
          </a:p>
        </p:txBody>
      </p:sp>
      <p:sp>
        <p:nvSpPr>
          <p:cNvPr id="19" name="CuadroTexto 18">
            <a:extLst>
              <a:ext uri="{FF2B5EF4-FFF2-40B4-BE49-F238E27FC236}">
                <a16:creationId xmlns:a16="http://schemas.microsoft.com/office/drawing/2014/main" id="{48ED4EC8-D3D1-4281-9EDB-F55FC18A2485}"/>
              </a:ext>
            </a:extLst>
          </p:cNvPr>
          <p:cNvSpPr txBox="1"/>
          <p:nvPr/>
        </p:nvSpPr>
        <p:spPr>
          <a:xfrm>
            <a:off x="2416617" y="3979752"/>
            <a:ext cx="1079591" cy="369332"/>
          </a:xfrm>
          <a:prstGeom prst="rect">
            <a:avLst/>
          </a:prstGeom>
          <a:noFill/>
        </p:spPr>
        <p:txBody>
          <a:bodyPr wrap="square" rtlCol="0">
            <a:spAutoFit/>
          </a:bodyPr>
          <a:lstStyle/>
          <a:p>
            <a:r>
              <a:rPr lang="es-ES" b="1" dirty="0"/>
              <a:t>BENEFITS</a:t>
            </a:r>
          </a:p>
        </p:txBody>
      </p:sp>
      <p:sp>
        <p:nvSpPr>
          <p:cNvPr id="20" name="CuadroTexto 19">
            <a:extLst>
              <a:ext uri="{FF2B5EF4-FFF2-40B4-BE49-F238E27FC236}">
                <a16:creationId xmlns:a16="http://schemas.microsoft.com/office/drawing/2014/main" id="{7AAED50B-F6C8-40E6-BDAF-B5BFDE02222B}"/>
              </a:ext>
            </a:extLst>
          </p:cNvPr>
          <p:cNvSpPr txBox="1"/>
          <p:nvPr/>
        </p:nvSpPr>
        <p:spPr>
          <a:xfrm>
            <a:off x="1183242" y="4349084"/>
            <a:ext cx="3771916" cy="2246769"/>
          </a:xfrm>
          <a:prstGeom prst="rect">
            <a:avLst/>
          </a:prstGeom>
          <a:noFill/>
        </p:spPr>
        <p:txBody>
          <a:bodyPr wrap="square" rtlCol="0">
            <a:spAutoFit/>
          </a:bodyPr>
          <a:lstStyle/>
          <a:p>
            <a:r>
              <a:rPr lang="en-US" sz="1400" b="0" i="0" dirty="0">
                <a:effectLst/>
                <a:latin typeface="Poppins-Medium-Identity-H"/>
              </a:rPr>
              <a:t>• No need for large hard drive volumes.</a:t>
            </a:r>
          </a:p>
          <a:p>
            <a:endParaRPr lang="en-US" sz="1400" b="0" i="0" dirty="0">
              <a:effectLst/>
              <a:latin typeface="Poppins-Medium-Identity-H"/>
            </a:endParaRPr>
          </a:p>
          <a:p>
            <a:r>
              <a:rPr lang="en-US" sz="1400" b="0" i="0" dirty="0">
                <a:effectLst/>
                <a:latin typeface="Poppins-Medium-Identity-H"/>
              </a:rPr>
              <a:t>• Adaptable AI and artificial intelligence models.</a:t>
            </a:r>
          </a:p>
          <a:p>
            <a:endParaRPr lang="en-US" sz="1400" b="0" i="0" dirty="0">
              <a:effectLst/>
              <a:latin typeface="Poppins-Medium-Identity-H"/>
            </a:endParaRPr>
          </a:p>
          <a:p>
            <a:r>
              <a:rPr lang="en-US" sz="1400" b="0" i="0" dirty="0">
                <a:effectLst/>
                <a:latin typeface="Poppins-Medium-Identity-H"/>
              </a:rPr>
              <a:t>• Use of Computer Vision / AI.</a:t>
            </a:r>
          </a:p>
          <a:p>
            <a:endParaRPr lang="en-US" sz="1400" b="0" i="0" dirty="0">
              <a:effectLst/>
              <a:latin typeface="Poppins-Medium-Identity-H"/>
            </a:endParaRPr>
          </a:p>
          <a:p>
            <a:r>
              <a:rPr lang="en-US" sz="1400" b="0" i="0" dirty="0">
                <a:effectLst/>
                <a:latin typeface="Poppins-Medium-Identity-H"/>
              </a:rPr>
              <a:t>• Ability to store information on private or licensed servers</a:t>
            </a:r>
            <a:r>
              <a:rPr lang="es-ES" sz="1400" b="0" i="0" dirty="0">
                <a:effectLst/>
                <a:latin typeface="Poppins-Medium-Identity-H"/>
              </a:rPr>
              <a:t>,</a:t>
            </a:r>
            <a:br>
              <a:rPr lang="es-ES" sz="1400" dirty="0"/>
            </a:br>
            <a:endParaRPr lang="es-CO" sz="1400" dirty="0"/>
          </a:p>
        </p:txBody>
      </p:sp>
      <p:sp>
        <p:nvSpPr>
          <p:cNvPr id="21" name="CuadroTexto 20">
            <a:extLst>
              <a:ext uri="{FF2B5EF4-FFF2-40B4-BE49-F238E27FC236}">
                <a16:creationId xmlns:a16="http://schemas.microsoft.com/office/drawing/2014/main" id="{2A1A81BB-4814-4830-AEC9-A3717456BDEC}"/>
              </a:ext>
            </a:extLst>
          </p:cNvPr>
          <p:cNvSpPr txBox="1"/>
          <p:nvPr/>
        </p:nvSpPr>
        <p:spPr>
          <a:xfrm>
            <a:off x="6574563" y="1380594"/>
            <a:ext cx="3478491" cy="2677656"/>
          </a:xfrm>
          <a:prstGeom prst="rect">
            <a:avLst/>
          </a:prstGeom>
          <a:noFill/>
        </p:spPr>
        <p:txBody>
          <a:bodyPr wrap="square" rtlCol="0">
            <a:spAutoFit/>
          </a:bodyPr>
          <a:lstStyle/>
          <a:p>
            <a:r>
              <a:rPr lang="en-US" sz="2800" b="1" i="0" dirty="0">
                <a:solidFill>
                  <a:srgbClr val="FFFFFF"/>
                </a:solidFill>
                <a:effectLst/>
                <a:latin typeface="COCOGOOSE-DemiBold-Identity-H"/>
              </a:rPr>
              <a:t>The evolution of security cameras.</a:t>
            </a:r>
          </a:p>
          <a:p>
            <a:endParaRPr lang="en-US" sz="2800" b="1" i="0" dirty="0">
              <a:solidFill>
                <a:srgbClr val="FFFFFF"/>
              </a:solidFill>
              <a:effectLst/>
              <a:latin typeface="COCOGOOSE-DemiBold-Identity-H"/>
            </a:endParaRPr>
          </a:p>
          <a:p>
            <a:endParaRPr lang="en-US" sz="2800" b="1" i="0" dirty="0">
              <a:solidFill>
                <a:srgbClr val="FFFFFF"/>
              </a:solidFill>
              <a:effectLst/>
              <a:latin typeface="COCOGOOSE-DemiBold-Identity-H"/>
            </a:endParaRPr>
          </a:p>
          <a:p>
            <a:endParaRPr lang="en-US" sz="2800" b="1" i="0" dirty="0">
              <a:solidFill>
                <a:srgbClr val="FFFFFF"/>
              </a:solidFill>
              <a:effectLst/>
              <a:latin typeface="COCOGOOSE-DemiBold-Identity-H"/>
            </a:endParaRPr>
          </a:p>
          <a:p>
            <a:endParaRPr lang="en-US" sz="2800" b="1" i="0" dirty="0">
              <a:solidFill>
                <a:srgbClr val="FFFFFF"/>
              </a:solidFill>
              <a:effectLst/>
              <a:latin typeface="COCOGOOSE-DemiBold-Identity-H"/>
            </a:endParaRPr>
          </a:p>
        </p:txBody>
      </p:sp>
    </p:spTree>
    <p:extLst>
      <p:ext uri="{BB962C8B-B14F-4D97-AF65-F5344CB8AC3E}">
        <p14:creationId xmlns:p14="http://schemas.microsoft.com/office/powerpoint/2010/main" val="3086955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1+#ppt_w/2"/>
                                          </p:val>
                                        </p:tav>
                                        <p:tav tm="100000">
                                          <p:val>
                                            <p:strVal val="#ppt_x"/>
                                          </p:val>
                                        </p:tav>
                                      </p:tavLst>
                                    </p:anim>
                                    <p:anim calcmode="lin" valueType="num">
                                      <p:cBhvr additive="base">
                                        <p:cTn id="13" dur="500" fill="hold"/>
                                        <p:tgtEl>
                                          <p:spTgt spid="13"/>
                                        </p:tgtEl>
                                        <p:attrNameLst>
                                          <p:attrName>ppt_y</p:attrName>
                                        </p:attrNameLst>
                                      </p:cBhvr>
                                      <p:tavLst>
                                        <p:tav tm="0">
                                          <p:val>
                                            <p:strVal val="#ppt_y"/>
                                          </p:val>
                                        </p:tav>
                                        <p:tav tm="100000">
                                          <p:val>
                                            <p:strVal val="#ppt_y"/>
                                          </p:val>
                                        </p:tav>
                                      </p:tavLst>
                                    </p:anim>
                                  </p:childTnLst>
                                </p:cTn>
                              </p:par>
                              <p:par>
                                <p:cTn id="14" presetID="1"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 presetClass="entr" presetSubtype="2" fill="hold" grpId="0" nodeType="clickEffect">
                                  <p:stCondLst>
                                    <p:cond delay="0"/>
                                  </p:stCondLst>
                                  <p:childTnLst>
                                    <p:set>
                                      <p:cBhvr>
                                        <p:cTn id="19" dur="1" fill="hold">
                                          <p:stCondLst>
                                            <p:cond delay="0"/>
                                          </p:stCondLst>
                                        </p:cTn>
                                        <p:tgtEl>
                                          <p:spTgt spid="21"/>
                                        </p:tgtEl>
                                        <p:attrNameLst>
                                          <p:attrName>style.visibility</p:attrName>
                                        </p:attrNameLst>
                                      </p:cBhvr>
                                      <p:to>
                                        <p:strVal val="visible"/>
                                      </p:to>
                                    </p:set>
                                    <p:anim calcmode="lin" valueType="num">
                                      <p:cBhvr additive="base">
                                        <p:cTn id="20" dur="500" fill="hold"/>
                                        <p:tgtEl>
                                          <p:spTgt spid="21"/>
                                        </p:tgtEl>
                                        <p:attrNameLst>
                                          <p:attrName>ppt_x</p:attrName>
                                        </p:attrNameLst>
                                      </p:cBhvr>
                                      <p:tavLst>
                                        <p:tav tm="0">
                                          <p:val>
                                            <p:strVal val="1+#ppt_w/2"/>
                                          </p:val>
                                        </p:tav>
                                        <p:tav tm="100000">
                                          <p:val>
                                            <p:strVal val="#ppt_x"/>
                                          </p:val>
                                        </p:tav>
                                      </p:tavLst>
                                    </p:anim>
                                    <p:anim calcmode="lin" valueType="num">
                                      <p:cBhvr additive="base">
                                        <p:cTn id="21" dur="500" fill="hold"/>
                                        <p:tgtEl>
                                          <p:spTgt spid="21"/>
                                        </p:tgtEl>
                                        <p:attrNameLst>
                                          <p:attrName>ppt_y</p:attrName>
                                        </p:attrNameLst>
                                      </p:cBhvr>
                                      <p:tavLst>
                                        <p:tav tm="0">
                                          <p:val>
                                            <p:strVal val="#ppt_y"/>
                                          </p:val>
                                        </p:tav>
                                        <p:tav tm="100000">
                                          <p:val>
                                            <p:strVal val="#ppt_y"/>
                                          </p:val>
                                        </p:tav>
                                      </p:tavLst>
                                    </p:anim>
                                  </p:childTnLst>
                                </p:cTn>
                              </p:par>
                              <p:par>
                                <p:cTn id="22" presetID="1" presetClass="entr" presetSubtype="0" fill="hold" grpId="0" nodeType="withEffect">
                                  <p:stCondLst>
                                    <p:cond delay="0"/>
                                  </p:stCondLst>
                                  <p:childTnLst>
                                    <p:set>
                                      <p:cBhvr>
                                        <p:cTn id="23" dur="1" fill="hold">
                                          <p:stCondLst>
                                            <p:cond delay="0"/>
                                          </p:stCondLst>
                                        </p:cTn>
                                        <p:tgtEl>
                                          <p:spTgt spid="20"/>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p:bldP spid="17" grpId="0"/>
      <p:bldP spid="19" grpId="0"/>
      <p:bldP spid="20" grpId="0"/>
      <p:bldP spid="2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2C57749B-B2CA-44B2-96F3-C83B1E214517}"/>
              </a:ext>
            </a:extLst>
          </p:cNvPr>
          <p:cNvSpPr txBox="1"/>
          <p:nvPr/>
        </p:nvSpPr>
        <p:spPr>
          <a:xfrm>
            <a:off x="4879942" y="226243"/>
            <a:ext cx="2377017" cy="707886"/>
          </a:xfrm>
          <a:prstGeom prst="rect">
            <a:avLst/>
          </a:prstGeom>
          <a:noFill/>
        </p:spPr>
        <p:txBody>
          <a:bodyPr wrap="square" rtlCol="0">
            <a:spAutoFit/>
          </a:bodyPr>
          <a:lstStyle/>
          <a:p>
            <a:pPr algn="ctr"/>
            <a:r>
              <a:rPr lang="es-ES" sz="4000" b="1" dirty="0">
                <a:solidFill>
                  <a:srgbClr val="CD338A"/>
                </a:solidFill>
              </a:rPr>
              <a:t>MODULES</a:t>
            </a:r>
            <a:endParaRPr lang="es-CO" sz="4000" b="1" dirty="0">
              <a:solidFill>
                <a:srgbClr val="CD338A"/>
              </a:solidFill>
            </a:endParaRPr>
          </a:p>
        </p:txBody>
      </p:sp>
      <p:graphicFrame>
        <p:nvGraphicFramePr>
          <p:cNvPr id="5" name="Objeto 4">
            <a:extLst>
              <a:ext uri="{FF2B5EF4-FFF2-40B4-BE49-F238E27FC236}">
                <a16:creationId xmlns:a16="http://schemas.microsoft.com/office/drawing/2014/main" id="{821953F9-063E-47D9-A58F-1CEC751B34D1}"/>
              </a:ext>
            </a:extLst>
          </p:cNvPr>
          <p:cNvGraphicFramePr>
            <a:graphicFrameLocks noChangeAspect="1"/>
          </p:cNvGraphicFramePr>
          <p:nvPr>
            <p:extLst>
              <p:ext uri="{D42A27DB-BD31-4B8C-83A1-F6EECF244321}">
                <p14:modId xmlns:p14="http://schemas.microsoft.com/office/powerpoint/2010/main" val="4055933481"/>
              </p:ext>
            </p:extLst>
          </p:nvPr>
        </p:nvGraphicFramePr>
        <p:xfrm>
          <a:off x="973461" y="1842130"/>
          <a:ext cx="2321921" cy="2913539"/>
        </p:xfrm>
        <a:graphic>
          <a:graphicData uri="http://schemas.openxmlformats.org/presentationml/2006/ole">
            <mc:AlternateContent xmlns:mc="http://schemas.openxmlformats.org/markup-compatibility/2006">
              <mc:Choice xmlns:v="urn:schemas-microsoft-com:vml" Requires="v">
                <p:oleObj spid="_x0000_s2062" name="CorelDRAW" r:id="rId3" imgW="2068302" imgH="2596226" progId="CorelDraw.Graphic.24">
                  <p:embed/>
                </p:oleObj>
              </mc:Choice>
              <mc:Fallback>
                <p:oleObj name="CorelDRAW" r:id="rId3" imgW="2068302" imgH="2596226" progId="CorelDraw.Graphic.24">
                  <p:embed/>
                  <p:pic>
                    <p:nvPicPr>
                      <p:cNvPr id="0" name=""/>
                      <p:cNvPicPr/>
                      <p:nvPr/>
                    </p:nvPicPr>
                    <p:blipFill>
                      <a:blip r:embed="rId4"/>
                      <a:stretch>
                        <a:fillRect/>
                      </a:stretch>
                    </p:blipFill>
                    <p:spPr>
                      <a:xfrm>
                        <a:off x="973461" y="1842130"/>
                        <a:ext cx="2321921" cy="2913539"/>
                      </a:xfrm>
                      <a:prstGeom prst="rect">
                        <a:avLst/>
                      </a:prstGeom>
                    </p:spPr>
                  </p:pic>
                </p:oleObj>
              </mc:Fallback>
            </mc:AlternateContent>
          </a:graphicData>
        </a:graphic>
      </p:graphicFrame>
      <p:sp>
        <p:nvSpPr>
          <p:cNvPr id="6" name="CuadroTexto 5">
            <a:extLst>
              <a:ext uri="{FF2B5EF4-FFF2-40B4-BE49-F238E27FC236}">
                <a16:creationId xmlns:a16="http://schemas.microsoft.com/office/drawing/2014/main" id="{DF9721A1-3054-498E-9FD6-533388E447D0}"/>
              </a:ext>
            </a:extLst>
          </p:cNvPr>
          <p:cNvSpPr txBox="1"/>
          <p:nvPr/>
        </p:nvSpPr>
        <p:spPr>
          <a:xfrm>
            <a:off x="323869" y="1195799"/>
            <a:ext cx="3621106" cy="584775"/>
          </a:xfrm>
          <a:prstGeom prst="rect">
            <a:avLst/>
          </a:prstGeom>
          <a:noFill/>
        </p:spPr>
        <p:txBody>
          <a:bodyPr wrap="square" rtlCol="0">
            <a:spAutoFit/>
          </a:bodyPr>
          <a:lstStyle/>
          <a:p>
            <a:pPr algn="ctr"/>
            <a:r>
              <a:rPr lang="es-ES" sz="1600" b="1" dirty="0"/>
              <a:t>Detector de Amenazas </a:t>
            </a:r>
          </a:p>
          <a:p>
            <a:pPr algn="ctr"/>
            <a:r>
              <a:rPr lang="es-ES" sz="1600" b="1" dirty="0" err="1"/>
              <a:t>Threat</a:t>
            </a:r>
            <a:r>
              <a:rPr lang="es-ES" sz="1600" b="1" dirty="0"/>
              <a:t> Detector</a:t>
            </a:r>
            <a:endParaRPr lang="es-CO" sz="1600" b="1" dirty="0"/>
          </a:p>
        </p:txBody>
      </p:sp>
      <p:sp>
        <p:nvSpPr>
          <p:cNvPr id="8" name="CuadroTexto 7">
            <a:extLst>
              <a:ext uri="{FF2B5EF4-FFF2-40B4-BE49-F238E27FC236}">
                <a16:creationId xmlns:a16="http://schemas.microsoft.com/office/drawing/2014/main" id="{81C9E311-FE73-4858-8AEB-99103A098EE3}"/>
              </a:ext>
            </a:extLst>
          </p:cNvPr>
          <p:cNvSpPr txBox="1"/>
          <p:nvPr/>
        </p:nvSpPr>
        <p:spPr>
          <a:xfrm>
            <a:off x="4285447" y="1195799"/>
            <a:ext cx="3621106" cy="646331"/>
          </a:xfrm>
          <a:prstGeom prst="rect">
            <a:avLst/>
          </a:prstGeom>
          <a:noFill/>
        </p:spPr>
        <p:txBody>
          <a:bodyPr wrap="square" rtlCol="0">
            <a:spAutoFit/>
          </a:bodyPr>
          <a:lstStyle/>
          <a:p>
            <a:pPr algn="ctr"/>
            <a:r>
              <a:rPr lang="es-ES" b="1" dirty="0"/>
              <a:t>Discriminador de Mesas Sucias</a:t>
            </a:r>
          </a:p>
          <a:p>
            <a:pPr algn="ctr"/>
            <a:r>
              <a:rPr lang="es-CO" b="1" dirty="0"/>
              <a:t> </a:t>
            </a:r>
            <a:r>
              <a:rPr lang="es-CO" b="1" dirty="0" err="1"/>
              <a:t>Discriminator</a:t>
            </a:r>
            <a:r>
              <a:rPr lang="es-CO" b="1" dirty="0"/>
              <a:t> </a:t>
            </a:r>
            <a:r>
              <a:rPr lang="es-CO" b="1" dirty="0" err="1"/>
              <a:t>for</a:t>
            </a:r>
            <a:r>
              <a:rPr lang="es-CO" b="1" dirty="0"/>
              <a:t> </a:t>
            </a:r>
            <a:r>
              <a:rPr lang="es-CO" b="1" dirty="0" err="1"/>
              <a:t>soiled</a:t>
            </a:r>
            <a:r>
              <a:rPr lang="es-CO" b="1" dirty="0"/>
              <a:t> </a:t>
            </a:r>
            <a:r>
              <a:rPr lang="es-CO" b="1" dirty="0" err="1"/>
              <a:t>boards</a:t>
            </a:r>
            <a:endParaRPr lang="es-CO" b="1" dirty="0"/>
          </a:p>
        </p:txBody>
      </p:sp>
      <p:pic>
        <p:nvPicPr>
          <p:cNvPr id="10" name="Imagen 9">
            <a:extLst>
              <a:ext uri="{FF2B5EF4-FFF2-40B4-BE49-F238E27FC236}">
                <a16:creationId xmlns:a16="http://schemas.microsoft.com/office/drawing/2014/main" id="{183DBC86-3705-4DE4-8AE3-B9AB5625C63E}"/>
              </a:ext>
            </a:extLst>
          </p:cNvPr>
          <p:cNvPicPr>
            <a:picLocks noChangeAspect="1"/>
          </p:cNvPicPr>
          <p:nvPr/>
        </p:nvPicPr>
        <p:blipFill>
          <a:blip r:embed="rId5"/>
          <a:stretch>
            <a:fillRect/>
          </a:stretch>
        </p:blipFill>
        <p:spPr>
          <a:xfrm rot="5400000">
            <a:off x="5489994" y="2805258"/>
            <a:ext cx="1212009" cy="2321921"/>
          </a:xfrm>
          <a:prstGeom prst="rect">
            <a:avLst/>
          </a:prstGeom>
        </p:spPr>
      </p:pic>
      <p:pic>
        <p:nvPicPr>
          <p:cNvPr id="12" name="Imagen 11">
            <a:extLst>
              <a:ext uri="{FF2B5EF4-FFF2-40B4-BE49-F238E27FC236}">
                <a16:creationId xmlns:a16="http://schemas.microsoft.com/office/drawing/2014/main" id="{E66F3CAF-893F-435E-B5CC-BD1CB6A625E1}"/>
              </a:ext>
            </a:extLst>
          </p:cNvPr>
          <p:cNvPicPr>
            <a:picLocks noChangeAspect="1"/>
          </p:cNvPicPr>
          <p:nvPr/>
        </p:nvPicPr>
        <p:blipFill>
          <a:blip r:embed="rId6"/>
          <a:stretch>
            <a:fillRect/>
          </a:stretch>
        </p:blipFill>
        <p:spPr>
          <a:xfrm>
            <a:off x="5157138" y="1842130"/>
            <a:ext cx="1877722" cy="1376997"/>
          </a:xfrm>
          <a:prstGeom prst="rect">
            <a:avLst/>
          </a:prstGeom>
        </p:spPr>
      </p:pic>
      <p:sp>
        <p:nvSpPr>
          <p:cNvPr id="16" name="CuadroTexto 15">
            <a:extLst>
              <a:ext uri="{FF2B5EF4-FFF2-40B4-BE49-F238E27FC236}">
                <a16:creationId xmlns:a16="http://schemas.microsoft.com/office/drawing/2014/main" id="{2670CCC6-F07D-4DC2-AEA2-9DDC604810C5}"/>
              </a:ext>
            </a:extLst>
          </p:cNvPr>
          <p:cNvSpPr txBox="1"/>
          <p:nvPr/>
        </p:nvSpPr>
        <p:spPr>
          <a:xfrm>
            <a:off x="8247025" y="1223765"/>
            <a:ext cx="3621106" cy="646331"/>
          </a:xfrm>
          <a:prstGeom prst="rect">
            <a:avLst/>
          </a:prstGeom>
          <a:noFill/>
        </p:spPr>
        <p:txBody>
          <a:bodyPr wrap="square" rtlCol="0">
            <a:spAutoFit/>
          </a:bodyPr>
          <a:lstStyle/>
          <a:p>
            <a:pPr algn="ctr"/>
            <a:r>
              <a:rPr lang="es-ES" b="1" dirty="0"/>
              <a:t>Atención a las mesas</a:t>
            </a:r>
          </a:p>
          <a:p>
            <a:pPr algn="ctr"/>
            <a:r>
              <a:rPr lang="es-ES" b="1" dirty="0"/>
              <a:t> </a:t>
            </a:r>
            <a:r>
              <a:rPr lang="es-ES" b="1" dirty="0" err="1"/>
              <a:t>Attention</a:t>
            </a:r>
            <a:r>
              <a:rPr lang="es-ES" b="1" dirty="0"/>
              <a:t> </a:t>
            </a:r>
            <a:r>
              <a:rPr lang="es-ES" b="1" dirty="0" err="1"/>
              <a:t>to</a:t>
            </a:r>
            <a:r>
              <a:rPr lang="es-ES" b="1" dirty="0"/>
              <a:t> the tables</a:t>
            </a:r>
            <a:endParaRPr lang="es-CO" b="1" dirty="0"/>
          </a:p>
        </p:txBody>
      </p:sp>
      <p:pic>
        <p:nvPicPr>
          <p:cNvPr id="20" name="Imagen 19">
            <a:extLst>
              <a:ext uri="{FF2B5EF4-FFF2-40B4-BE49-F238E27FC236}">
                <a16:creationId xmlns:a16="http://schemas.microsoft.com/office/drawing/2014/main" id="{7DFF0DE7-6D3D-40E2-83EE-40A048892E9D}"/>
              </a:ext>
            </a:extLst>
          </p:cNvPr>
          <p:cNvPicPr>
            <a:picLocks noChangeAspect="1"/>
          </p:cNvPicPr>
          <p:nvPr/>
        </p:nvPicPr>
        <p:blipFill>
          <a:blip r:embed="rId7"/>
          <a:stretch>
            <a:fillRect/>
          </a:stretch>
        </p:blipFill>
        <p:spPr>
          <a:xfrm>
            <a:off x="8744040" y="1945153"/>
            <a:ext cx="2627070" cy="2627070"/>
          </a:xfrm>
          <a:prstGeom prst="rect">
            <a:avLst/>
          </a:prstGeom>
        </p:spPr>
      </p:pic>
      <p:sp>
        <p:nvSpPr>
          <p:cNvPr id="21" name="CuadroTexto 20">
            <a:extLst>
              <a:ext uri="{FF2B5EF4-FFF2-40B4-BE49-F238E27FC236}">
                <a16:creationId xmlns:a16="http://schemas.microsoft.com/office/drawing/2014/main" id="{DBF714C0-DB03-442E-921A-214C52EF8E76}"/>
              </a:ext>
            </a:extLst>
          </p:cNvPr>
          <p:cNvSpPr txBox="1"/>
          <p:nvPr/>
        </p:nvSpPr>
        <p:spPr>
          <a:xfrm>
            <a:off x="835522" y="4996206"/>
            <a:ext cx="2597798" cy="830997"/>
          </a:xfrm>
          <a:prstGeom prst="rect">
            <a:avLst/>
          </a:prstGeom>
          <a:noFill/>
        </p:spPr>
        <p:txBody>
          <a:bodyPr wrap="square" rtlCol="0">
            <a:spAutoFit/>
          </a:bodyPr>
          <a:lstStyle/>
          <a:p>
            <a:r>
              <a:rPr lang="es-ES" sz="1000" b="0" i="0" dirty="0">
                <a:solidFill>
                  <a:srgbClr val="000000"/>
                </a:solidFill>
                <a:effectLst/>
                <a:latin typeface="Poppins" panose="00000500000000000000" pitchFamily="2" charset="0"/>
                <a:cs typeface="Poppins" panose="00000500000000000000" pitchFamily="2" charset="0"/>
              </a:rPr>
              <a:t>Algoritmo de detección de armas (pistolas).</a:t>
            </a:r>
            <a:br>
              <a:rPr lang="es-ES" sz="1800" b="0" i="0" dirty="0">
                <a:solidFill>
                  <a:srgbClr val="000000"/>
                </a:solidFill>
                <a:effectLst/>
                <a:latin typeface="Poppins" panose="00000500000000000000" pitchFamily="2" charset="0"/>
                <a:cs typeface="Poppins" panose="00000500000000000000" pitchFamily="2" charset="0"/>
              </a:rPr>
            </a:br>
            <a:endParaRPr lang="es-ES" sz="1000" b="0" i="0" dirty="0">
              <a:solidFill>
                <a:srgbClr val="000000"/>
              </a:solidFill>
              <a:effectLst/>
              <a:latin typeface="Poppins" panose="00000500000000000000" pitchFamily="2" charset="0"/>
              <a:cs typeface="Poppins" panose="00000500000000000000" pitchFamily="2" charset="0"/>
            </a:endParaRPr>
          </a:p>
          <a:p>
            <a:r>
              <a:rPr lang="es-ES" sz="1000" dirty="0">
                <a:latin typeface="Poppins" panose="00000500000000000000" pitchFamily="2" charset="0"/>
                <a:cs typeface="Poppins" panose="00000500000000000000" pitchFamily="2" charset="0"/>
              </a:rPr>
              <a:t>Gun (</a:t>
            </a:r>
            <a:r>
              <a:rPr lang="es-ES" sz="1000" dirty="0" err="1">
                <a:latin typeface="Poppins" panose="00000500000000000000" pitchFamily="2" charset="0"/>
                <a:cs typeface="Poppins" panose="00000500000000000000" pitchFamily="2" charset="0"/>
              </a:rPr>
              <a:t>firearm</a:t>
            </a:r>
            <a:r>
              <a:rPr lang="es-ES" sz="1000" dirty="0">
                <a:latin typeface="Poppins" panose="00000500000000000000" pitchFamily="2" charset="0"/>
                <a:cs typeface="Poppins" panose="00000500000000000000" pitchFamily="2" charset="0"/>
              </a:rPr>
              <a:t>) </a:t>
            </a:r>
            <a:r>
              <a:rPr lang="es-ES" sz="1000" dirty="0" err="1">
                <a:latin typeface="Poppins" panose="00000500000000000000" pitchFamily="2" charset="0"/>
                <a:cs typeface="Poppins" panose="00000500000000000000" pitchFamily="2" charset="0"/>
              </a:rPr>
              <a:t>detection</a:t>
            </a:r>
            <a:r>
              <a:rPr lang="es-ES" sz="1000" dirty="0">
                <a:latin typeface="Poppins" panose="00000500000000000000" pitchFamily="2" charset="0"/>
                <a:cs typeface="Poppins" panose="00000500000000000000" pitchFamily="2" charset="0"/>
              </a:rPr>
              <a:t> </a:t>
            </a:r>
            <a:r>
              <a:rPr lang="es-ES" sz="1000" dirty="0" err="1">
                <a:latin typeface="Poppins" panose="00000500000000000000" pitchFamily="2" charset="0"/>
                <a:cs typeface="Poppins" panose="00000500000000000000" pitchFamily="2" charset="0"/>
              </a:rPr>
              <a:t>algorithm</a:t>
            </a:r>
            <a:r>
              <a:rPr lang="es-ES" dirty="0">
                <a:latin typeface="Poppins" panose="00000500000000000000" pitchFamily="2" charset="0"/>
                <a:cs typeface="Poppins" panose="00000500000000000000" pitchFamily="2" charset="0"/>
              </a:rPr>
              <a:t>.</a:t>
            </a:r>
          </a:p>
        </p:txBody>
      </p:sp>
      <p:sp>
        <p:nvSpPr>
          <p:cNvPr id="23" name="CuadroTexto 22">
            <a:extLst>
              <a:ext uri="{FF2B5EF4-FFF2-40B4-BE49-F238E27FC236}">
                <a16:creationId xmlns:a16="http://schemas.microsoft.com/office/drawing/2014/main" id="{5E1608F9-1038-4977-9258-393C99929A57}"/>
              </a:ext>
            </a:extLst>
          </p:cNvPr>
          <p:cNvSpPr txBox="1"/>
          <p:nvPr/>
        </p:nvSpPr>
        <p:spPr>
          <a:xfrm>
            <a:off x="4715131" y="4831203"/>
            <a:ext cx="2706637" cy="1323439"/>
          </a:xfrm>
          <a:prstGeom prst="rect">
            <a:avLst/>
          </a:prstGeom>
          <a:noFill/>
        </p:spPr>
        <p:txBody>
          <a:bodyPr wrap="square" rtlCol="0">
            <a:spAutoFit/>
          </a:bodyPr>
          <a:lstStyle/>
          <a:p>
            <a:r>
              <a:rPr lang="es-ES" sz="1000" b="0" i="0" dirty="0">
                <a:solidFill>
                  <a:srgbClr val="000000"/>
                </a:solidFill>
                <a:effectLst/>
                <a:latin typeface="Poppins" panose="00000500000000000000" pitchFamily="2" charset="0"/>
                <a:cs typeface="Poppins" panose="00000500000000000000" pitchFamily="2" charset="0"/>
              </a:rPr>
              <a:t>Se trata de un software que usa cámaras y visión por ordenador para discriminar si una mesa está sucia o está limpia.</a:t>
            </a:r>
          </a:p>
          <a:p>
            <a:endParaRPr lang="es-ES" sz="1000" dirty="0">
              <a:solidFill>
                <a:srgbClr val="000000"/>
              </a:solidFill>
              <a:latin typeface="Poppins" panose="00000500000000000000" pitchFamily="2" charset="0"/>
              <a:cs typeface="Poppins" panose="00000500000000000000" pitchFamily="2" charset="0"/>
            </a:endParaRPr>
          </a:p>
          <a:p>
            <a:r>
              <a:rPr lang="en-US" sz="1000" b="0" i="0" dirty="0">
                <a:solidFill>
                  <a:srgbClr val="000000"/>
                </a:solidFill>
                <a:effectLst/>
                <a:latin typeface="Poppins" panose="00000500000000000000" pitchFamily="2" charset="0"/>
                <a:cs typeface="Poppins" panose="00000500000000000000" pitchFamily="2" charset="0"/>
              </a:rPr>
              <a:t>This is a software that uses cameras and computer vision to discern whether a table is dirty or clean.</a:t>
            </a:r>
          </a:p>
        </p:txBody>
      </p:sp>
      <p:sp>
        <p:nvSpPr>
          <p:cNvPr id="24" name="CuadroTexto 23">
            <a:extLst>
              <a:ext uri="{FF2B5EF4-FFF2-40B4-BE49-F238E27FC236}">
                <a16:creationId xmlns:a16="http://schemas.microsoft.com/office/drawing/2014/main" id="{38274FAB-8787-4D82-B580-DDA7F84E1336}"/>
              </a:ext>
            </a:extLst>
          </p:cNvPr>
          <p:cNvSpPr txBox="1"/>
          <p:nvPr/>
        </p:nvSpPr>
        <p:spPr>
          <a:xfrm>
            <a:off x="8568727" y="4677315"/>
            <a:ext cx="2977695" cy="1631216"/>
          </a:xfrm>
          <a:prstGeom prst="rect">
            <a:avLst/>
          </a:prstGeom>
          <a:noFill/>
        </p:spPr>
        <p:txBody>
          <a:bodyPr wrap="square" rtlCol="0">
            <a:spAutoFit/>
          </a:bodyPr>
          <a:lstStyle/>
          <a:p>
            <a:r>
              <a:rPr lang="es-ES" sz="1000" b="0" i="0" dirty="0">
                <a:solidFill>
                  <a:srgbClr val="000000"/>
                </a:solidFill>
                <a:effectLst/>
                <a:latin typeface="Poppins" panose="00000500000000000000" pitchFamily="2" charset="0"/>
                <a:cs typeface="Poppins" panose="00000500000000000000" pitchFamily="2" charset="0"/>
              </a:rPr>
              <a:t>Este software esta orientado a la detección de la atención de las mesas de un restaurante, rastreando los movimientos del personal que atiende la mesa</a:t>
            </a:r>
            <a:r>
              <a:rPr lang="en-US" sz="1000" b="0" i="0" dirty="0">
                <a:solidFill>
                  <a:srgbClr val="000000"/>
                </a:solidFill>
                <a:effectLst/>
                <a:latin typeface="Poppins" panose="00000500000000000000" pitchFamily="2" charset="0"/>
                <a:cs typeface="Poppins" panose="00000500000000000000" pitchFamily="2" charset="0"/>
              </a:rPr>
              <a:t>.</a:t>
            </a:r>
          </a:p>
          <a:p>
            <a:endParaRPr lang="en-US" sz="1000" dirty="0">
              <a:solidFill>
                <a:srgbClr val="000000"/>
              </a:solidFill>
              <a:latin typeface="Poppins" panose="00000500000000000000" pitchFamily="2" charset="0"/>
              <a:cs typeface="Poppins" panose="00000500000000000000" pitchFamily="2" charset="0"/>
            </a:endParaRPr>
          </a:p>
          <a:p>
            <a:r>
              <a:rPr lang="en-US" sz="1000" dirty="0">
                <a:solidFill>
                  <a:srgbClr val="000000"/>
                </a:solidFill>
                <a:latin typeface="Poppins" panose="00000500000000000000" pitchFamily="2" charset="0"/>
                <a:cs typeface="Poppins" panose="00000500000000000000" pitchFamily="2" charset="0"/>
              </a:rPr>
              <a:t>This software is focused on detecting the attention given to restaurant tables by tracking the movements of the staff serving the tables.</a:t>
            </a:r>
          </a:p>
          <a:p>
            <a:endParaRPr lang="en-US" sz="1000" b="0" i="0" dirty="0">
              <a:solidFill>
                <a:srgbClr val="000000"/>
              </a:solidFill>
              <a:effectLst/>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3167159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500"/>
                                        <p:tgtEl>
                                          <p:spTgt spid="2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par>
                                <p:cTn id="24" presetID="10" presetClass="entr" presetSubtype="0" fill="hold"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par>
                                <p:cTn id="27" presetID="10" presetClass="entr" presetSubtype="0" fill="hold"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500"/>
                                        <p:tgtEl>
                                          <p:spTgt spid="10"/>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fade">
                                      <p:cBhvr>
                                        <p:cTn id="32" dur="5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500"/>
                                        <p:tgtEl>
                                          <p:spTgt spid="16"/>
                                        </p:tgtEl>
                                      </p:cBhvr>
                                    </p:animEffect>
                                  </p:childTnLst>
                                </p:cTn>
                              </p:par>
                              <p:par>
                                <p:cTn id="38" presetID="10" presetClass="entr" presetSubtype="0" fill="hold" nodeType="with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fade">
                                      <p:cBhvr>
                                        <p:cTn id="40" dur="500"/>
                                        <p:tgtEl>
                                          <p:spTgt spid="20"/>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fade">
                                      <p:cBhvr>
                                        <p:cTn id="4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P spid="16" grpId="0"/>
      <p:bldP spid="21" grpId="0"/>
      <p:bldP spid="23" grpId="0"/>
      <p:bldP spid="2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DF9721A1-3054-498E-9FD6-533388E447D0}"/>
              </a:ext>
            </a:extLst>
          </p:cNvPr>
          <p:cNvSpPr txBox="1"/>
          <p:nvPr/>
        </p:nvSpPr>
        <p:spPr>
          <a:xfrm>
            <a:off x="323869" y="1038320"/>
            <a:ext cx="3621106" cy="369332"/>
          </a:xfrm>
          <a:prstGeom prst="rect">
            <a:avLst/>
          </a:prstGeom>
          <a:noFill/>
        </p:spPr>
        <p:txBody>
          <a:bodyPr wrap="square" rtlCol="0">
            <a:spAutoFit/>
          </a:bodyPr>
          <a:lstStyle/>
          <a:p>
            <a:pPr algn="ctr"/>
            <a:r>
              <a:rPr lang="es-ES" b="1" dirty="0"/>
              <a:t>QR Detector</a:t>
            </a:r>
            <a:endParaRPr lang="es-CO" b="1" dirty="0"/>
          </a:p>
        </p:txBody>
      </p:sp>
      <p:sp>
        <p:nvSpPr>
          <p:cNvPr id="8" name="CuadroTexto 7">
            <a:extLst>
              <a:ext uri="{FF2B5EF4-FFF2-40B4-BE49-F238E27FC236}">
                <a16:creationId xmlns:a16="http://schemas.microsoft.com/office/drawing/2014/main" id="{81C9E311-FE73-4858-8AEB-99103A098EE3}"/>
              </a:ext>
            </a:extLst>
          </p:cNvPr>
          <p:cNvSpPr txBox="1"/>
          <p:nvPr/>
        </p:nvSpPr>
        <p:spPr>
          <a:xfrm>
            <a:off x="4176676" y="934129"/>
            <a:ext cx="3838645" cy="646331"/>
          </a:xfrm>
          <a:prstGeom prst="rect">
            <a:avLst/>
          </a:prstGeom>
          <a:noFill/>
        </p:spPr>
        <p:txBody>
          <a:bodyPr wrap="square" rtlCol="0">
            <a:spAutoFit/>
          </a:bodyPr>
          <a:lstStyle/>
          <a:p>
            <a:pPr algn="ctr"/>
            <a:r>
              <a:rPr lang="es-ES" b="1" dirty="0"/>
              <a:t>Detector de Objetos</a:t>
            </a:r>
          </a:p>
          <a:p>
            <a:pPr algn="ctr"/>
            <a:r>
              <a:rPr lang="es-ES" b="1" dirty="0" err="1"/>
              <a:t>Object</a:t>
            </a:r>
            <a:r>
              <a:rPr lang="es-ES" b="1" dirty="0"/>
              <a:t> Detector </a:t>
            </a:r>
            <a:endParaRPr lang="es-CO" b="1" dirty="0"/>
          </a:p>
        </p:txBody>
      </p:sp>
      <p:sp>
        <p:nvSpPr>
          <p:cNvPr id="13" name="CuadroTexto 12">
            <a:extLst>
              <a:ext uri="{FF2B5EF4-FFF2-40B4-BE49-F238E27FC236}">
                <a16:creationId xmlns:a16="http://schemas.microsoft.com/office/drawing/2014/main" id="{E949853E-409D-44F4-8132-F2E1B5E9129F}"/>
              </a:ext>
            </a:extLst>
          </p:cNvPr>
          <p:cNvSpPr txBox="1"/>
          <p:nvPr/>
        </p:nvSpPr>
        <p:spPr>
          <a:xfrm>
            <a:off x="8247025" y="1011178"/>
            <a:ext cx="3621106" cy="369332"/>
          </a:xfrm>
          <a:prstGeom prst="rect">
            <a:avLst/>
          </a:prstGeom>
          <a:noFill/>
        </p:spPr>
        <p:txBody>
          <a:bodyPr wrap="square" rtlCol="0">
            <a:spAutoFit/>
          </a:bodyPr>
          <a:lstStyle/>
          <a:p>
            <a:pPr algn="ctr"/>
            <a:r>
              <a:rPr lang="es-ES" b="1" dirty="0"/>
              <a:t>Moto </a:t>
            </a:r>
            <a:r>
              <a:rPr lang="es-ES" b="1" dirty="0" err="1"/>
              <a:t>Counter</a:t>
            </a:r>
            <a:endParaRPr lang="es-ES" b="1" dirty="0"/>
          </a:p>
        </p:txBody>
      </p:sp>
      <p:pic>
        <p:nvPicPr>
          <p:cNvPr id="14" name="Imagen 13">
            <a:extLst>
              <a:ext uri="{FF2B5EF4-FFF2-40B4-BE49-F238E27FC236}">
                <a16:creationId xmlns:a16="http://schemas.microsoft.com/office/drawing/2014/main" id="{AE849B89-A574-4A8A-9F37-EA8309F72DDA}"/>
              </a:ext>
            </a:extLst>
          </p:cNvPr>
          <p:cNvPicPr>
            <a:picLocks noChangeAspect="1"/>
          </p:cNvPicPr>
          <p:nvPr/>
        </p:nvPicPr>
        <p:blipFill>
          <a:blip r:embed="rId2"/>
          <a:stretch>
            <a:fillRect/>
          </a:stretch>
        </p:blipFill>
        <p:spPr>
          <a:xfrm>
            <a:off x="8968854" y="1707510"/>
            <a:ext cx="2177448" cy="2660184"/>
          </a:xfrm>
          <a:prstGeom prst="rect">
            <a:avLst/>
          </a:prstGeom>
        </p:spPr>
      </p:pic>
      <p:pic>
        <p:nvPicPr>
          <p:cNvPr id="16" name="Imagen 15">
            <a:extLst>
              <a:ext uri="{FF2B5EF4-FFF2-40B4-BE49-F238E27FC236}">
                <a16:creationId xmlns:a16="http://schemas.microsoft.com/office/drawing/2014/main" id="{217F92D4-3EBA-4AB5-9772-480EB135514F}"/>
              </a:ext>
            </a:extLst>
          </p:cNvPr>
          <p:cNvPicPr>
            <a:picLocks noChangeAspect="1"/>
          </p:cNvPicPr>
          <p:nvPr/>
        </p:nvPicPr>
        <p:blipFill>
          <a:blip r:embed="rId3"/>
          <a:stretch>
            <a:fillRect/>
          </a:stretch>
        </p:blipFill>
        <p:spPr>
          <a:xfrm>
            <a:off x="797207" y="1602017"/>
            <a:ext cx="2708743" cy="2946478"/>
          </a:xfrm>
          <a:prstGeom prst="rect">
            <a:avLst/>
          </a:prstGeom>
        </p:spPr>
      </p:pic>
      <p:pic>
        <p:nvPicPr>
          <p:cNvPr id="3" name="Imagen 2">
            <a:extLst>
              <a:ext uri="{FF2B5EF4-FFF2-40B4-BE49-F238E27FC236}">
                <a16:creationId xmlns:a16="http://schemas.microsoft.com/office/drawing/2014/main" id="{43CE3E6F-1F9E-48FD-9015-C8D75723BCC0}"/>
              </a:ext>
            </a:extLst>
          </p:cNvPr>
          <p:cNvPicPr>
            <a:picLocks noChangeAspect="1"/>
          </p:cNvPicPr>
          <p:nvPr/>
        </p:nvPicPr>
        <p:blipFill>
          <a:blip r:embed="rId4"/>
          <a:stretch>
            <a:fillRect/>
          </a:stretch>
        </p:blipFill>
        <p:spPr>
          <a:xfrm>
            <a:off x="4306216" y="1565131"/>
            <a:ext cx="3579568" cy="2944943"/>
          </a:xfrm>
          <a:prstGeom prst="rect">
            <a:avLst/>
          </a:prstGeom>
        </p:spPr>
      </p:pic>
      <p:sp>
        <p:nvSpPr>
          <p:cNvPr id="17" name="CuadroTexto 16">
            <a:extLst>
              <a:ext uri="{FF2B5EF4-FFF2-40B4-BE49-F238E27FC236}">
                <a16:creationId xmlns:a16="http://schemas.microsoft.com/office/drawing/2014/main" id="{4548CA58-D862-460A-B7F2-C19C48F0CE7F}"/>
              </a:ext>
            </a:extLst>
          </p:cNvPr>
          <p:cNvSpPr txBox="1"/>
          <p:nvPr/>
        </p:nvSpPr>
        <p:spPr>
          <a:xfrm>
            <a:off x="4879942" y="226243"/>
            <a:ext cx="2432116" cy="707886"/>
          </a:xfrm>
          <a:prstGeom prst="rect">
            <a:avLst/>
          </a:prstGeom>
          <a:noFill/>
        </p:spPr>
        <p:txBody>
          <a:bodyPr wrap="square" rtlCol="0">
            <a:spAutoFit/>
          </a:bodyPr>
          <a:lstStyle/>
          <a:p>
            <a:r>
              <a:rPr lang="es-ES" sz="4000" b="1" dirty="0">
                <a:solidFill>
                  <a:srgbClr val="CD338A"/>
                </a:solidFill>
              </a:rPr>
              <a:t>MÓDULOS</a:t>
            </a:r>
            <a:endParaRPr lang="es-CO" sz="4000" b="1" dirty="0">
              <a:solidFill>
                <a:srgbClr val="CD338A"/>
              </a:solidFill>
            </a:endParaRPr>
          </a:p>
        </p:txBody>
      </p:sp>
      <p:sp>
        <p:nvSpPr>
          <p:cNvPr id="18" name="CuadroTexto 17">
            <a:extLst>
              <a:ext uri="{FF2B5EF4-FFF2-40B4-BE49-F238E27FC236}">
                <a16:creationId xmlns:a16="http://schemas.microsoft.com/office/drawing/2014/main" id="{7C0D1A6A-B58D-43B0-9241-BDB13770FB85}"/>
              </a:ext>
            </a:extLst>
          </p:cNvPr>
          <p:cNvSpPr txBox="1"/>
          <p:nvPr/>
        </p:nvSpPr>
        <p:spPr>
          <a:xfrm>
            <a:off x="676249" y="4760535"/>
            <a:ext cx="2916346" cy="1323439"/>
          </a:xfrm>
          <a:prstGeom prst="rect">
            <a:avLst/>
          </a:prstGeom>
          <a:noFill/>
        </p:spPr>
        <p:txBody>
          <a:bodyPr wrap="square" rtlCol="0">
            <a:spAutoFit/>
          </a:bodyPr>
          <a:lstStyle/>
          <a:p>
            <a:r>
              <a:rPr lang="es-ES" sz="1000" b="0" i="0" dirty="0">
                <a:solidFill>
                  <a:srgbClr val="000000"/>
                </a:solidFill>
                <a:effectLst/>
                <a:latin typeface="Poppins" panose="00000500000000000000" pitchFamily="2" charset="0"/>
                <a:cs typeface="Poppins" panose="00000500000000000000" pitchFamily="2" charset="0"/>
              </a:rPr>
              <a:t>Software para identificar a través de un código QR el personal que esta realizando alguna actividad, es decir si está presente o no.</a:t>
            </a:r>
          </a:p>
          <a:p>
            <a:endParaRPr lang="es-ES" sz="1000" dirty="0">
              <a:solidFill>
                <a:srgbClr val="000000"/>
              </a:solidFill>
              <a:latin typeface="Poppins" panose="00000500000000000000" pitchFamily="2" charset="0"/>
              <a:cs typeface="Poppins" panose="00000500000000000000" pitchFamily="2" charset="0"/>
            </a:endParaRPr>
          </a:p>
          <a:p>
            <a:r>
              <a:rPr lang="en-US" sz="1000" b="0" i="0" dirty="0">
                <a:solidFill>
                  <a:srgbClr val="000000"/>
                </a:solidFill>
                <a:effectLst/>
                <a:latin typeface="Poppins" panose="00000500000000000000" pitchFamily="2" charset="0"/>
                <a:cs typeface="Poppins" panose="00000500000000000000" pitchFamily="2" charset="0"/>
              </a:rPr>
              <a:t>Software to identify through a QR code the personnel who are performing any activity, that is, whether they are present or not.</a:t>
            </a:r>
          </a:p>
        </p:txBody>
      </p:sp>
      <p:sp>
        <p:nvSpPr>
          <p:cNvPr id="19" name="CuadroTexto 18">
            <a:extLst>
              <a:ext uri="{FF2B5EF4-FFF2-40B4-BE49-F238E27FC236}">
                <a16:creationId xmlns:a16="http://schemas.microsoft.com/office/drawing/2014/main" id="{6E7A78F7-5FC6-47FE-996F-BAA1A75FAD9B}"/>
              </a:ext>
            </a:extLst>
          </p:cNvPr>
          <p:cNvSpPr txBox="1"/>
          <p:nvPr/>
        </p:nvSpPr>
        <p:spPr>
          <a:xfrm>
            <a:off x="4488158" y="4760535"/>
            <a:ext cx="3215683" cy="2708434"/>
          </a:xfrm>
          <a:prstGeom prst="rect">
            <a:avLst/>
          </a:prstGeom>
          <a:noFill/>
        </p:spPr>
        <p:txBody>
          <a:bodyPr wrap="square" rtlCol="0">
            <a:spAutoFit/>
          </a:bodyPr>
          <a:lstStyle/>
          <a:p>
            <a:r>
              <a:rPr lang="es-ES" sz="1000" b="0" i="0" dirty="0">
                <a:solidFill>
                  <a:srgbClr val="000000"/>
                </a:solidFill>
                <a:effectLst/>
                <a:latin typeface="Poppins" panose="00000500000000000000" pitchFamily="2" charset="0"/>
                <a:cs typeface="Poppins" panose="00000500000000000000" pitchFamily="2" charset="0"/>
              </a:rPr>
              <a:t>Es un software que en el cual se utiliza un modelo de reconocimiento de objetos ya entrenado desde el cual se logran reconocer diferentes objetos con el uso de una cámara web en tiempo casi real para enviar un aviso vía </a:t>
            </a:r>
            <a:r>
              <a:rPr lang="es-ES" sz="1000" b="0" i="0" dirty="0" err="1">
                <a:solidFill>
                  <a:srgbClr val="000000"/>
                </a:solidFill>
                <a:effectLst/>
                <a:latin typeface="Poppins" panose="00000500000000000000" pitchFamily="2" charset="0"/>
                <a:cs typeface="Poppins" panose="00000500000000000000" pitchFamily="2" charset="0"/>
              </a:rPr>
              <a:t>whatsapp</a:t>
            </a:r>
            <a:r>
              <a:rPr lang="es-ES" sz="1000" b="0" i="0" dirty="0">
                <a:solidFill>
                  <a:srgbClr val="000000"/>
                </a:solidFill>
                <a:effectLst/>
                <a:latin typeface="Poppins" panose="00000500000000000000" pitchFamily="2" charset="0"/>
                <a:cs typeface="Poppins" panose="00000500000000000000" pitchFamily="2" charset="0"/>
              </a:rPr>
              <a:t> indicando que se ha detectado.</a:t>
            </a:r>
          </a:p>
          <a:p>
            <a:endParaRPr lang="es-ES" sz="1000" dirty="0">
              <a:solidFill>
                <a:srgbClr val="000000"/>
              </a:solidFill>
              <a:latin typeface="Poppins" panose="00000500000000000000" pitchFamily="2" charset="0"/>
              <a:cs typeface="Poppins" panose="00000500000000000000" pitchFamily="2" charset="0"/>
            </a:endParaRPr>
          </a:p>
          <a:p>
            <a:r>
              <a:rPr lang="en-US" sz="1000" b="0" i="0" dirty="0">
                <a:solidFill>
                  <a:srgbClr val="000000"/>
                </a:solidFill>
                <a:effectLst/>
                <a:latin typeface="Poppins" panose="00000500000000000000" pitchFamily="2" charset="0"/>
                <a:cs typeface="Poppins" panose="00000500000000000000" pitchFamily="2" charset="0"/>
              </a:rPr>
              <a:t>It is a software in which a pre-trained object recognition model is used to recognize different objects using a webcam in near real-time, and then send a WhatsApp notification indicating that it has been detected.</a:t>
            </a:r>
          </a:p>
          <a:p>
            <a:endParaRPr lang="en-US" sz="1000" b="0" i="0" dirty="0">
              <a:solidFill>
                <a:srgbClr val="000000"/>
              </a:solidFill>
              <a:effectLst/>
              <a:latin typeface="Poppins" panose="00000500000000000000" pitchFamily="2" charset="0"/>
              <a:cs typeface="Poppins" panose="00000500000000000000" pitchFamily="2" charset="0"/>
            </a:endParaRPr>
          </a:p>
          <a:p>
            <a:endParaRPr lang="en-US" sz="1000" b="0" i="0" dirty="0">
              <a:solidFill>
                <a:srgbClr val="000000"/>
              </a:solidFill>
              <a:effectLst/>
              <a:latin typeface="Poppins" panose="00000500000000000000" pitchFamily="2" charset="0"/>
              <a:cs typeface="Poppins" panose="00000500000000000000" pitchFamily="2" charset="0"/>
            </a:endParaRPr>
          </a:p>
          <a:p>
            <a:endParaRPr lang="en-US" sz="1000" b="0" i="0" dirty="0">
              <a:solidFill>
                <a:srgbClr val="000000"/>
              </a:solidFill>
              <a:effectLst/>
              <a:latin typeface="Poppins" panose="00000500000000000000" pitchFamily="2" charset="0"/>
              <a:cs typeface="Poppins" panose="00000500000000000000" pitchFamily="2" charset="0"/>
            </a:endParaRPr>
          </a:p>
          <a:p>
            <a:endParaRPr lang="en-US" sz="1000" b="0" i="0" dirty="0">
              <a:solidFill>
                <a:srgbClr val="000000"/>
              </a:solidFill>
              <a:effectLst/>
              <a:latin typeface="Poppins" panose="00000500000000000000" pitchFamily="2" charset="0"/>
              <a:cs typeface="Poppins" panose="00000500000000000000" pitchFamily="2" charset="0"/>
            </a:endParaRPr>
          </a:p>
          <a:p>
            <a:endParaRPr lang="en-US" sz="1000" b="0" i="0" dirty="0">
              <a:solidFill>
                <a:srgbClr val="000000"/>
              </a:solidFill>
              <a:effectLst/>
              <a:latin typeface="Poppins" panose="00000500000000000000" pitchFamily="2" charset="0"/>
              <a:cs typeface="Poppins" panose="00000500000000000000" pitchFamily="2" charset="0"/>
            </a:endParaRPr>
          </a:p>
        </p:txBody>
      </p:sp>
      <p:sp>
        <p:nvSpPr>
          <p:cNvPr id="20" name="CuadroTexto 19">
            <a:extLst>
              <a:ext uri="{FF2B5EF4-FFF2-40B4-BE49-F238E27FC236}">
                <a16:creationId xmlns:a16="http://schemas.microsoft.com/office/drawing/2014/main" id="{A13A7B9F-42B6-4F10-A3AB-3CB2C0724DD8}"/>
              </a:ext>
            </a:extLst>
          </p:cNvPr>
          <p:cNvSpPr txBox="1"/>
          <p:nvPr/>
        </p:nvSpPr>
        <p:spPr>
          <a:xfrm>
            <a:off x="8449736" y="4729757"/>
            <a:ext cx="3215683" cy="2246769"/>
          </a:xfrm>
          <a:prstGeom prst="rect">
            <a:avLst/>
          </a:prstGeom>
          <a:noFill/>
        </p:spPr>
        <p:txBody>
          <a:bodyPr wrap="square" rtlCol="0">
            <a:spAutoFit/>
          </a:bodyPr>
          <a:lstStyle/>
          <a:p>
            <a:r>
              <a:rPr lang="es-ES" sz="1000" b="0" i="0" dirty="0">
                <a:solidFill>
                  <a:srgbClr val="000000"/>
                </a:solidFill>
                <a:effectLst/>
                <a:latin typeface="Poppins" panose="00000500000000000000" pitchFamily="2" charset="0"/>
                <a:cs typeface="Poppins" panose="00000500000000000000" pitchFamily="2" charset="0"/>
              </a:rPr>
              <a:t>Este software se trata de un contador de motos que usa la visión por ordenador combinado con un modelo de redes neuronales para detectar las motos que hay en el vídeo de</a:t>
            </a:r>
          </a:p>
          <a:p>
            <a:r>
              <a:rPr lang="es-ES" sz="1000" b="0" i="0" dirty="0">
                <a:solidFill>
                  <a:srgbClr val="000000"/>
                </a:solidFill>
                <a:effectLst/>
                <a:latin typeface="Poppins" panose="00000500000000000000" pitchFamily="2" charset="0"/>
                <a:cs typeface="Poppins" panose="00000500000000000000" pitchFamily="2" charset="0"/>
              </a:rPr>
              <a:t>una cámara y así contar cuantas ha detectado,</a:t>
            </a:r>
            <a:endParaRPr lang="en-US" sz="1000" b="0" i="0" dirty="0">
              <a:solidFill>
                <a:srgbClr val="000000"/>
              </a:solidFill>
              <a:effectLst/>
              <a:latin typeface="Poppins" panose="00000500000000000000" pitchFamily="2" charset="0"/>
              <a:cs typeface="Poppins" panose="00000500000000000000" pitchFamily="2" charset="0"/>
            </a:endParaRPr>
          </a:p>
          <a:p>
            <a:endParaRPr lang="en-US" sz="1000" dirty="0">
              <a:solidFill>
                <a:srgbClr val="000000"/>
              </a:solidFill>
              <a:latin typeface="Poppins" panose="00000500000000000000" pitchFamily="2" charset="0"/>
              <a:cs typeface="Poppins" panose="00000500000000000000" pitchFamily="2" charset="0"/>
            </a:endParaRPr>
          </a:p>
          <a:p>
            <a:r>
              <a:rPr lang="en-US" sz="1000" dirty="0">
                <a:solidFill>
                  <a:srgbClr val="000000"/>
                </a:solidFill>
                <a:latin typeface="Poppins" panose="00000500000000000000" pitchFamily="2" charset="0"/>
                <a:cs typeface="Poppins" panose="00000500000000000000" pitchFamily="2" charset="0"/>
              </a:rPr>
              <a:t>This software is a motorcycle counter that utilizes computer vision combined with a neural network model to detect motorcycles in a video captured by a camera that also counts how many have been detected.</a:t>
            </a:r>
            <a:endParaRPr lang="en-US" sz="1000" b="0" i="0" dirty="0">
              <a:solidFill>
                <a:srgbClr val="000000"/>
              </a:solidFill>
              <a:effectLst/>
              <a:latin typeface="Poppins" panose="00000500000000000000" pitchFamily="2" charset="0"/>
              <a:cs typeface="Poppins" panose="00000500000000000000" pitchFamily="2" charset="0"/>
            </a:endParaRPr>
          </a:p>
          <a:p>
            <a:endParaRPr lang="en-US" sz="1000" b="0" i="0" dirty="0">
              <a:solidFill>
                <a:srgbClr val="000000"/>
              </a:solidFill>
              <a:effectLst/>
              <a:latin typeface="Poppins" panose="00000500000000000000" pitchFamily="2" charset="0"/>
              <a:cs typeface="Poppins" panose="00000500000000000000" pitchFamily="2" charset="0"/>
            </a:endParaRPr>
          </a:p>
          <a:p>
            <a:endParaRPr lang="en-US" sz="1000" b="0" i="0" dirty="0">
              <a:solidFill>
                <a:srgbClr val="000000"/>
              </a:solidFill>
              <a:effectLst/>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625059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3" grpId="0"/>
      <p:bldP spid="17" grpId="0"/>
      <p:bldP spid="18" grpId="0"/>
      <p:bldP spid="19" grpId="0"/>
      <p:bldP spid="2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78E03F54-7B10-4335-81E6-7FF1FC900D41}"/>
              </a:ext>
            </a:extLst>
          </p:cNvPr>
          <p:cNvSpPr txBox="1"/>
          <p:nvPr/>
        </p:nvSpPr>
        <p:spPr>
          <a:xfrm>
            <a:off x="8012272" y="1978553"/>
            <a:ext cx="3429000" cy="646331"/>
          </a:xfrm>
          <a:prstGeom prst="rect">
            <a:avLst/>
          </a:prstGeom>
          <a:noFill/>
        </p:spPr>
        <p:txBody>
          <a:bodyPr wrap="square" rtlCol="0">
            <a:spAutoFit/>
          </a:bodyPr>
          <a:lstStyle/>
          <a:p>
            <a:pPr algn="ctr"/>
            <a:r>
              <a:rPr lang="es-ES" b="1" dirty="0"/>
              <a:t>Detector de Clientes Potenciales </a:t>
            </a:r>
            <a:r>
              <a:rPr lang="es-ES" b="1" dirty="0" err="1"/>
              <a:t>Potential</a:t>
            </a:r>
            <a:r>
              <a:rPr lang="es-ES" b="1" dirty="0"/>
              <a:t> </a:t>
            </a:r>
            <a:r>
              <a:rPr lang="es-ES" b="1" dirty="0" err="1"/>
              <a:t>Customer</a:t>
            </a:r>
            <a:r>
              <a:rPr lang="es-ES" b="1" dirty="0"/>
              <a:t> Detector</a:t>
            </a:r>
          </a:p>
        </p:txBody>
      </p:sp>
      <p:sp>
        <p:nvSpPr>
          <p:cNvPr id="9" name="CuadroTexto 8">
            <a:extLst>
              <a:ext uri="{FF2B5EF4-FFF2-40B4-BE49-F238E27FC236}">
                <a16:creationId xmlns:a16="http://schemas.microsoft.com/office/drawing/2014/main" id="{EAEB0304-B158-403E-83DF-3826D4265650}"/>
              </a:ext>
            </a:extLst>
          </p:cNvPr>
          <p:cNvSpPr txBox="1"/>
          <p:nvPr/>
        </p:nvSpPr>
        <p:spPr>
          <a:xfrm>
            <a:off x="4879942" y="226243"/>
            <a:ext cx="2432116" cy="707886"/>
          </a:xfrm>
          <a:prstGeom prst="rect">
            <a:avLst/>
          </a:prstGeom>
          <a:noFill/>
        </p:spPr>
        <p:txBody>
          <a:bodyPr wrap="square" rtlCol="0">
            <a:spAutoFit/>
          </a:bodyPr>
          <a:lstStyle/>
          <a:p>
            <a:r>
              <a:rPr lang="es-ES" sz="4000" b="1" dirty="0">
                <a:solidFill>
                  <a:srgbClr val="CD338A"/>
                </a:solidFill>
              </a:rPr>
              <a:t>MÓDULOS</a:t>
            </a:r>
            <a:endParaRPr lang="es-CO" sz="4000" b="1" dirty="0">
              <a:solidFill>
                <a:srgbClr val="CD338A"/>
              </a:solidFill>
            </a:endParaRPr>
          </a:p>
        </p:txBody>
      </p:sp>
      <p:sp>
        <p:nvSpPr>
          <p:cNvPr id="10" name="CuadroTexto 9">
            <a:extLst>
              <a:ext uri="{FF2B5EF4-FFF2-40B4-BE49-F238E27FC236}">
                <a16:creationId xmlns:a16="http://schemas.microsoft.com/office/drawing/2014/main" id="{D66C84A9-8381-412A-ABCC-2B091969D22A}"/>
              </a:ext>
            </a:extLst>
          </p:cNvPr>
          <p:cNvSpPr txBox="1"/>
          <p:nvPr/>
        </p:nvSpPr>
        <p:spPr>
          <a:xfrm>
            <a:off x="7475218" y="2935110"/>
            <a:ext cx="4503108" cy="2893100"/>
          </a:xfrm>
          <a:prstGeom prst="rect">
            <a:avLst/>
          </a:prstGeom>
          <a:noFill/>
        </p:spPr>
        <p:txBody>
          <a:bodyPr wrap="square" rtlCol="0">
            <a:spAutoFit/>
          </a:bodyPr>
          <a:lstStyle/>
          <a:p>
            <a:r>
              <a:rPr lang="en-US" sz="1400" dirty="0" err="1">
                <a:solidFill>
                  <a:srgbClr val="000000"/>
                </a:solidFill>
                <a:latin typeface="Poppins" panose="00000500000000000000" pitchFamily="2" charset="0"/>
                <a:cs typeface="Poppins" panose="00000500000000000000" pitchFamily="2" charset="0"/>
              </a:rPr>
              <a:t>Puede</a:t>
            </a:r>
            <a:r>
              <a:rPr lang="en-US" sz="1400" dirty="0">
                <a:solidFill>
                  <a:srgbClr val="000000"/>
                </a:solidFill>
                <a:latin typeface="Poppins" panose="00000500000000000000" pitchFamily="2" charset="0"/>
                <a:cs typeface="Poppins" panose="00000500000000000000" pitchFamily="2" charset="0"/>
              </a:rPr>
              <a:t> </a:t>
            </a:r>
            <a:r>
              <a:rPr lang="en-US" sz="1400" dirty="0" err="1">
                <a:solidFill>
                  <a:srgbClr val="000000"/>
                </a:solidFill>
                <a:latin typeface="Poppins" panose="00000500000000000000" pitchFamily="2" charset="0"/>
                <a:cs typeface="Poppins" panose="00000500000000000000" pitchFamily="2" charset="0"/>
              </a:rPr>
              <a:t>analizar</a:t>
            </a:r>
            <a:r>
              <a:rPr lang="en-US" sz="1400" dirty="0">
                <a:solidFill>
                  <a:srgbClr val="000000"/>
                </a:solidFill>
                <a:latin typeface="Poppins" panose="00000500000000000000" pitchFamily="2" charset="0"/>
                <a:cs typeface="Poppins" panose="00000500000000000000" pitchFamily="2" charset="0"/>
              </a:rPr>
              <a:t> </a:t>
            </a:r>
            <a:r>
              <a:rPr lang="es-CO" sz="1400" dirty="0">
                <a:solidFill>
                  <a:srgbClr val="000000"/>
                </a:solidFill>
                <a:latin typeface="Poppins" panose="00000500000000000000" pitchFamily="2" charset="0"/>
                <a:cs typeface="Poppins" panose="00000500000000000000" pitchFamily="2" charset="0"/>
              </a:rPr>
              <a:t>cuando</a:t>
            </a:r>
            <a:r>
              <a:rPr lang="en-US" sz="1400" dirty="0">
                <a:solidFill>
                  <a:srgbClr val="000000"/>
                </a:solidFill>
                <a:latin typeface="Poppins" panose="00000500000000000000" pitchFamily="2" charset="0"/>
                <a:cs typeface="Poppins" panose="00000500000000000000" pitchFamily="2" charset="0"/>
              </a:rPr>
              <a:t> un </a:t>
            </a:r>
            <a:r>
              <a:rPr lang="en-US" sz="1400" dirty="0" err="1">
                <a:solidFill>
                  <a:srgbClr val="000000"/>
                </a:solidFill>
                <a:latin typeface="Poppins" panose="00000500000000000000" pitchFamily="2" charset="0"/>
                <a:cs typeface="Poppins" panose="00000500000000000000" pitchFamily="2" charset="0"/>
              </a:rPr>
              <a:t>usuario</a:t>
            </a:r>
            <a:r>
              <a:rPr lang="en-US" sz="1400" dirty="0">
                <a:solidFill>
                  <a:srgbClr val="000000"/>
                </a:solidFill>
                <a:latin typeface="Poppins" panose="00000500000000000000" pitchFamily="2" charset="0"/>
                <a:cs typeface="Poppins" panose="00000500000000000000" pitchFamily="2" charset="0"/>
              </a:rPr>
              <a:t> </a:t>
            </a:r>
            <a:r>
              <a:rPr lang="en-US" sz="1400" dirty="0" err="1">
                <a:solidFill>
                  <a:srgbClr val="000000"/>
                </a:solidFill>
                <a:latin typeface="Poppins" panose="00000500000000000000" pitchFamily="2" charset="0"/>
                <a:cs typeface="Poppins" panose="00000500000000000000" pitchFamily="2" charset="0"/>
              </a:rPr>
              <a:t>llega</a:t>
            </a:r>
            <a:r>
              <a:rPr lang="en-US" sz="1400" dirty="0">
                <a:solidFill>
                  <a:srgbClr val="000000"/>
                </a:solidFill>
                <a:latin typeface="Poppins" panose="00000500000000000000" pitchFamily="2" charset="0"/>
                <a:cs typeface="Poppins" panose="00000500000000000000" pitchFamily="2" charset="0"/>
              </a:rPr>
              <a:t> al </a:t>
            </a:r>
            <a:r>
              <a:rPr lang="en-US" sz="1400" dirty="0" err="1">
                <a:solidFill>
                  <a:srgbClr val="000000"/>
                </a:solidFill>
                <a:latin typeface="Poppins" panose="00000500000000000000" pitchFamily="2" charset="0"/>
                <a:cs typeface="Poppins" panose="00000500000000000000" pitchFamily="2" charset="0"/>
              </a:rPr>
              <a:t>establecimiento</a:t>
            </a:r>
            <a:r>
              <a:rPr lang="en-US" sz="1400" dirty="0">
                <a:solidFill>
                  <a:srgbClr val="000000"/>
                </a:solidFill>
                <a:latin typeface="Poppins" panose="00000500000000000000" pitchFamily="2" charset="0"/>
                <a:cs typeface="Poppins" panose="00000500000000000000" pitchFamily="2" charset="0"/>
              </a:rPr>
              <a:t>, </a:t>
            </a:r>
            <a:r>
              <a:rPr lang="en-US" sz="1400" dirty="0" err="1">
                <a:solidFill>
                  <a:srgbClr val="000000"/>
                </a:solidFill>
                <a:latin typeface="Poppins" panose="00000500000000000000" pitchFamily="2" charset="0"/>
                <a:cs typeface="Poppins" panose="00000500000000000000" pitchFamily="2" charset="0"/>
              </a:rPr>
              <a:t>detectando</a:t>
            </a:r>
            <a:r>
              <a:rPr lang="en-US" sz="1400" dirty="0">
                <a:solidFill>
                  <a:srgbClr val="000000"/>
                </a:solidFill>
                <a:latin typeface="Poppins" panose="00000500000000000000" pitchFamily="2" charset="0"/>
                <a:cs typeface="Poppins" panose="00000500000000000000" pitchFamily="2" charset="0"/>
              </a:rPr>
              <a:t> </a:t>
            </a:r>
            <a:r>
              <a:rPr lang="en-US" sz="1400" dirty="0" err="1">
                <a:solidFill>
                  <a:srgbClr val="000000"/>
                </a:solidFill>
                <a:latin typeface="Poppins" panose="00000500000000000000" pitchFamily="2" charset="0"/>
                <a:cs typeface="Poppins" panose="00000500000000000000" pitchFamily="2" charset="0"/>
              </a:rPr>
              <a:t>clientes</a:t>
            </a:r>
            <a:r>
              <a:rPr lang="en-US" sz="1400" dirty="0">
                <a:solidFill>
                  <a:srgbClr val="000000"/>
                </a:solidFill>
                <a:latin typeface="Poppins" panose="00000500000000000000" pitchFamily="2" charset="0"/>
                <a:cs typeface="Poppins" panose="00000500000000000000" pitchFamily="2" charset="0"/>
              </a:rPr>
              <a:t> </a:t>
            </a:r>
            <a:r>
              <a:rPr lang="en-US" sz="1400" dirty="0" err="1">
                <a:solidFill>
                  <a:srgbClr val="000000"/>
                </a:solidFill>
                <a:latin typeface="Poppins" panose="00000500000000000000" pitchFamily="2" charset="0"/>
                <a:cs typeface="Poppins" panose="00000500000000000000" pitchFamily="2" charset="0"/>
              </a:rPr>
              <a:t>portenciales</a:t>
            </a:r>
            <a:r>
              <a:rPr lang="en-US" sz="1400" dirty="0">
                <a:solidFill>
                  <a:srgbClr val="000000"/>
                </a:solidFill>
                <a:latin typeface="Poppins" panose="00000500000000000000" pitchFamily="2" charset="0"/>
                <a:cs typeface="Poppins" panose="00000500000000000000" pitchFamily="2" charset="0"/>
              </a:rPr>
              <a:t> y </a:t>
            </a:r>
            <a:r>
              <a:rPr lang="en-US" sz="1400" dirty="0" err="1">
                <a:solidFill>
                  <a:srgbClr val="000000"/>
                </a:solidFill>
                <a:latin typeface="Poppins" panose="00000500000000000000" pitchFamily="2" charset="0"/>
                <a:cs typeface="Poppins" panose="00000500000000000000" pitchFamily="2" charset="0"/>
              </a:rPr>
              <a:t>notifica</a:t>
            </a:r>
            <a:r>
              <a:rPr lang="en-US" sz="1400" dirty="0">
                <a:solidFill>
                  <a:srgbClr val="000000"/>
                </a:solidFill>
                <a:latin typeface="Poppins" panose="00000500000000000000" pitchFamily="2" charset="0"/>
                <a:cs typeface="Poppins" panose="00000500000000000000" pitchFamily="2" charset="0"/>
              </a:rPr>
              <a:t> </a:t>
            </a:r>
            <a:r>
              <a:rPr lang="en-US" sz="1400" dirty="0" err="1">
                <a:solidFill>
                  <a:srgbClr val="000000"/>
                </a:solidFill>
                <a:latin typeface="Poppins" panose="00000500000000000000" pitchFamily="2" charset="0"/>
                <a:cs typeface="Poppins" panose="00000500000000000000" pitchFamily="2" charset="0"/>
              </a:rPr>
              <a:t>en</a:t>
            </a:r>
            <a:r>
              <a:rPr lang="en-US" sz="1400" dirty="0">
                <a:solidFill>
                  <a:srgbClr val="000000"/>
                </a:solidFill>
                <a:latin typeface="Poppins" panose="00000500000000000000" pitchFamily="2" charset="0"/>
                <a:cs typeface="Poppins" panose="00000500000000000000" pitchFamily="2" charset="0"/>
              </a:rPr>
              <a:t> </a:t>
            </a:r>
            <a:r>
              <a:rPr lang="en-US" sz="1400" dirty="0" err="1">
                <a:solidFill>
                  <a:srgbClr val="000000"/>
                </a:solidFill>
                <a:latin typeface="Poppins" panose="00000500000000000000" pitchFamily="2" charset="0"/>
                <a:cs typeface="Poppins" panose="00000500000000000000" pitchFamily="2" charset="0"/>
              </a:rPr>
              <a:t>el</a:t>
            </a:r>
            <a:r>
              <a:rPr lang="en-US" sz="1400" dirty="0">
                <a:solidFill>
                  <a:srgbClr val="000000"/>
                </a:solidFill>
                <a:latin typeface="Poppins" panose="00000500000000000000" pitchFamily="2" charset="0"/>
                <a:cs typeface="Poppins" panose="00000500000000000000" pitchFamily="2" charset="0"/>
              </a:rPr>
              <a:t> dashboard dentro del </a:t>
            </a:r>
            <a:r>
              <a:rPr lang="en-US" sz="1400" dirty="0" err="1">
                <a:solidFill>
                  <a:srgbClr val="000000"/>
                </a:solidFill>
                <a:latin typeface="Poppins" panose="00000500000000000000" pitchFamily="2" charset="0"/>
                <a:cs typeface="Poppins" panose="00000500000000000000" pitchFamily="2" charset="0"/>
              </a:rPr>
              <a:t>restaurante</a:t>
            </a:r>
            <a:r>
              <a:rPr lang="en-US" sz="1400" dirty="0">
                <a:solidFill>
                  <a:srgbClr val="000000"/>
                </a:solidFill>
                <a:latin typeface="Poppins" panose="00000500000000000000" pitchFamily="2" charset="0"/>
                <a:cs typeface="Poppins" panose="00000500000000000000" pitchFamily="2" charset="0"/>
              </a:rPr>
              <a:t>, para </a:t>
            </a:r>
            <a:r>
              <a:rPr lang="en-US" sz="1400" dirty="0" err="1">
                <a:solidFill>
                  <a:srgbClr val="000000"/>
                </a:solidFill>
                <a:latin typeface="Poppins" panose="00000500000000000000" pitchFamily="2" charset="0"/>
                <a:cs typeface="Poppins" panose="00000500000000000000" pitchFamily="2" charset="0"/>
              </a:rPr>
              <a:t>anticiparse</a:t>
            </a:r>
            <a:r>
              <a:rPr lang="en-US" sz="1400" dirty="0">
                <a:solidFill>
                  <a:srgbClr val="000000"/>
                </a:solidFill>
                <a:latin typeface="Poppins" panose="00000500000000000000" pitchFamily="2" charset="0"/>
                <a:cs typeface="Poppins" panose="00000500000000000000" pitchFamily="2" charset="0"/>
              </a:rPr>
              <a:t> a los </a:t>
            </a:r>
            <a:r>
              <a:rPr lang="en-US" sz="1400" dirty="0" err="1">
                <a:solidFill>
                  <a:srgbClr val="000000"/>
                </a:solidFill>
                <a:latin typeface="Poppins" panose="00000500000000000000" pitchFamily="2" charset="0"/>
                <a:cs typeface="Poppins" panose="00000500000000000000" pitchFamily="2" charset="0"/>
              </a:rPr>
              <a:t>pedidos</a:t>
            </a:r>
            <a:r>
              <a:rPr lang="en-US" sz="1400" dirty="0">
                <a:solidFill>
                  <a:srgbClr val="000000"/>
                </a:solidFill>
                <a:latin typeface="Poppins" panose="00000500000000000000" pitchFamily="2" charset="0"/>
                <a:cs typeface="Poppins" panose="00000500000000000000" pitchFamily="2" charset="0"/>
              </a:rPr>
              <a:t>.</a:t>
            </a:r>
          </a:p>
          <a:p>
            <a:endParaRPr lang="en-US" sz="1400" dirty="0">
              <a:solidFill>
                <a:srgbClr val="000000"/>
              </a:solidFill>
              <a:latin typeface="Poppins" panose="00000500000000000000" pitchFamily="2" charset="0"/>
              <a:cs typeface="Poppins" panose="00000500000000000000" pitchFamily="2" charset="0"/>
            </a:endParaRPr>
          </a:p>
          <a:p>
            <a:r>
              <a:rPr lang="en-US" sz="1400" dirty="0">
                <a:solidFill>
                  <a:srgbClr val="000000"/>
                </a:solidFill>
                <a:latin typeface="Poppins" panose="00000500000000000000" pitchFamily="2" charset="0"/>
                <a:cs typeface="Poppins" panose="00000500000000000000" pitchFamily="2" charset="0"/>
              </a:rPr>
              <a:t>It can analyze when a user arrives at the establishment, detecting potential customers, and notify them on the dashboard inside the restaurant, to anticipate orders.</a:t>
            </a:r>
          </a:p>
          <a:p>
            <a:endParaRPr lang="en-US" sz="1400" dirty="0">
              <a:solidFill>
                <a:srgbClr val="000000"/>
              </a:solidFill>
              <a:latin typeface="Poppins" panose="00000500000000000000" pitchFamily="2" charset="0"/>
              <a:cs typeface="Poppins" panose="00000500000000000000" pitchFamily="2" charset="0"/>
            </a:endParaRPr>
          </a:p>
          <a:p>
            <a:endParaRPr lang="en-US" sz="1400" dirty="0">
              <a:solidFill>
                <a:srgbClr val="000000"/>
              </a:solidFill>
              <a:latin typeface="Poppins" panose="00000500000000000000" pitchFamily="2" charset="0"/>
              <a:cs typeface="Poppins" panose="00000500000000000000" pitchFamily="2" charset="0"/>
            </a:endParaRPr>
          </a:p>
          <a:p>
            <a:endParaRPr lang="en-US" sz="1400" dirty="0">
              <a:solidFill>
                <a:srgbClr val="000000"/>
              </a:solidFill>
              <a:latin typeface="Poppins" panose="00000500000000000000" pitchFamily="2" charset="0"/>
              <a:cs typeface="Poppins" panose="00000500000000000000" pitchFamily="2" charset="0"/>
            </a:endParaRPr>
          </a:p>
          <a:p>
            <a:pPr algn="ctr"/>
            <a:endParaRPr lang="en-US" sz="1400" b="0" i="0" dirty="0">
              <a:solidFill>
                <a:srgbClr val="000000"/>
              </a:solidFill>
              <a:effectLst/>
              <a:latin typeface="Poppins" panose="00000500000000000000" pitchFamily="2" charset="0"/>
              <a:cs typeface="Poppins" panose="00000500000000000000" pitchFamily="2" charset="0"/>
            </a:endParaRPr>
          </a:p>
        </p:txBody>
      </p:sp>
      <p:pic>
        <p:nvPicPr>
          <p:cNvPr id="3" name="Imagen 2">
            <a:extLst>
              <a:ext uri="{FF2B5EF4-FFF2-40B4-BE49-F238E27FC236}">
                <a16:creationId xmlns:a16="http://schemas.microsoft.com/office/drawing/2014/main" id="{B297D4BF-47C4-4F63-A7DD-8F50CE5E0180}"/>
              </a:ext>
            </a:extLst>
          </p:cNvPr>
          <p:cNvPicPr>
            <a:picLocks noChangeAspect="1"/>
          </p:cNvPicPr>
          <p:nvPr/>
        </p:nvPicPr>
        <p:blipFill>
          <a:blip r:embed="rId2"/>
          <a:stretch>
            <a:fillRect/>
          </a:stretch>
        </p:blipFill>
        <p:spPr>
          <a:xfrm>
            <a:off x="213674" y="1406769"/>
            <a:ext cx="7097521" cy="4339885"/>
          </a:xfrm>
          <a:prstGeom prst="rect">
            <a:avLst/>
          </a:prstGeom>
        </p:spPr>
      </p:pic>
    </p:spTree>
    <p:extLst>
      <p:ext uri="{BB962C8B-B14F-4D97-AF65-F5344CB8AC3E}">
        <p14:creationId xmlns:p14="http://schemas.microsoft.com/office/powerpoint/2010/main" val="3464450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1+#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par>
                                <p:cTn id="14" presetID="2" presetClass="entr" presetSubtype="2"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1+#ppt_w/2"/>
                                          </p:val>
                                        </p:tav>
                                        <p:tav tm="100000">
                                          <p:val>
                                            <p:strVal val="#ppt_x"/>
                                          </p:val>
                                        </p:tav>
                                      </p:tavLst>
                                    </p:anim>
                                    <p:anim calcmode="lin" valueType="num">
                                      <p:cBhvr additive="base">
                                        <p:cTn id="17"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7CE325D2-E1CD-45D6-99E5-78A51987D6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4" name="Imagen 13">
            <a:extLst>
              <a:ext uri="{FF2B5EF4-FFF2-40B4-BE49-F238E27FC236}">
                <a16:creationId xmlns:a16="http://schemas.microsoft.com/office/drawing/2014/main" id="{3E573DDB-EB42-4C97-B5E3-79CC3987F7D7}"/>
              </a:ext>
            </a:extLst>
          </p:cNvPr>
          <p:cNvPicPr>
            <a:picLocks noChangeAspect="1"/>
          </p:cNvPicPr>
          <p:nvPr/>
        </p:nvPicPr>
        <p:blipFill>
          <a:blip r:embed="rId3">
            <a:alphaModFix amt="5000"/>
            <a:extLst>
              <a:ext uri="{28A0092B-C50C-407E-A947-70E740481C1C}">
                <a14:useLocalDpi xmlns:a14="http://schemas.microsoft.com/office/drawing/2010/main" val="0"/>
              </a:ext>
            </a:extLst>
          </a:blip>
          <a:stretch>
            <a:fillRect/>
          </a:stretch>
        </p:blipFill>
        <p:spPr>
          <a:xfrm>
            <a:off x="3176587" y="323850"/>
            <a:ext cx="5838825" cy="6210300"/>
          </a:xfrm>
          <a:prstGeom prst="rect">
            <a:avLst/>
          </a:prstGeom>
        </p:spPr>
      </p:pic>
      <p:sp>
        <p:nvSpPr>
          <p:cNvPr id="6" name="CuadroTexto 5">
            <a:extLst>
              <a:ext uri="{FF2B5EF4-FFF2-40B4-BE49-F238E27FC236}">
                <a16:creationId xmlns:a16="http://schemas.microsoft.com/office/drawing/2014/main" id="{72F074CC-E8E2-40A8-A8D5-A26908E57328}"/>
              </a:ext>
            </a:extLst>
          </p:cNvPr>
          <p:cNvSpPr txBox="1"/>
          <p:nvPr/>
        </p:nvSpPr>
        <p:spPr>
          <a:xfrm>
            <a:off x="1800225" y="2176016"/>
            <a:ext cx="8591550" cy="1569660"/>
          </a:xfrm>
          <a:prstGeom prst="rect">
            <a:avLst/>
          </a:prstGeom>
          <a:noFill/>
        </p:spPr>
        <p:txBody>
          <a:bodyPr wrap="square" rtlCol="0">
            <a:spAutoFit/>
          </a:bodyPr>
          <a:lstStyle/>
          <a:p>
            <a:pPr algn="ctr"/>
            <a:r>
              <a:rPr lang="es-CO" sz="4800" b="1" dirty="0">
                <a:solidFill>
                  <a:schemeClr val="bg1"/>
                </a:solidFill>
              </a:rPr>
              <a:t>GRACIAS</a:t>
            </a:r>
          </a:p>
          <a:p>
            <a:pPr algn="ctr"/>
            <a:r>
              <a:rPr lang="es-CO" sz="4800" b="1" dirty="0">
                <a:solidFill>
                  <a:schemeClr val="bg1"/>
                </a:solidFill>
              </a:rPr>
              <a:t>THANK YOU</a:t>
            </a:r>
          </a:p>
        </p:txBody>
      </p:sp>
      <p:sp>
        <p:nvSpPr>
          <p:cNvPr id="7" name="CuadroTexto 6">
            <a:extLst>
              <a:ext uri="{FF2B5EF4-FFF2-40B4-BE49-F238E27FC236}">
                <a16:creationId xmlns:a16="http://schemas.microsoft.com/office/drawing/2014/main" id="{24F5595C-4B70-4E27-BB54-2CF06734E82C}"/>
              </a:ext>
            </a:extLst>
          </p:cNvPr>
          <p:cNvSpPr txBox="1"/>
          <p:nvPr/>
        </p:nvSpPr>
        <p:spPr>
          <a:xfrm>
            <a:off x="5010318" y="6073377"/>
            <a:ext cx="2171364" cy="369332"/>
          </a:xfrm>
          <a:prstGeom prst="rect">
            <a:avLst/>
          </a:prstGeom>
          <a:noFill/>
        </p:spPr>
        <p:txBody>
          <a:bodyPr wrap="none" rtlCol="0">
            <a:spAutoFit/>
          </a:bodyPr>
          <a:lstStyle/>
          <a:p>
            <a:r>
              <a:rPr lang="es-CO" b="1" dirty="0">
                <a:solidFill>
                  <a:schemeClr val="bg1"/>
                </a:solidFill>
              </a:rPr>
              <a:t>www.avantecds.com</a:t>
            </a:r>
          </a:p>
        </p:txBody>
      </p:sp>
    </p:spTree>
    <p:extLst>
      <p:ext uri="{BB962C8B-B14F-4D97-AF65-F5344CB8AC3E}">
        <p14:creationId xmlns:p14="http://schemas.microsoft.com/office/powerpoint/2010/main" val="269414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190</TotalTime>
  <Words>671</Words>
  <Application>Microsoft Office PowerPoint</Application>
  <PresentationFormat>Panorámica</PresentationFormat>
  <Paragraphs>64</Paragraphs>
  <Slides>6</Slides>
  <Notes>0</Notes>
  <HiddenSlides>0</HiddenSlides>
  <MMClips>0</MMClips>
  <ScaleCrop>false</ScaleCrop>
  <HeadingPairs>
    <vt:vector size="8" baseType="variant">
      <vt:variant>
        <vt:lpstr>Fuentes usadas</vt:lpstr>
      </vt:variant>
      <vt:variant>
        <vt:i4>6</vt:i4>
      </vt:variant>
      <vt:variant>
        <vt:lpstr>Tema</vt:lpstr>
      </vt:variant>
      <vt:variant>
        <vt:i4>1</vt:i4>
      </vt:variant>
      <vt:variant>
        <vt:lpstr>Servidores OLE incrustados</vt:lpstr>
      </vt:variant>
      <vt:variant>
        <vt:i4>1</vt:i4>
      </vt:variant>
      <vt:variant>
        <vt:lpstr>Títulos de diapositiva</vt:lpstr>
      </vt:variant>
      <vt:variant>
        <vt:i4>6</vt:i4>
      </vt:variant>
    </vt:vector>
  </HeadingPairs>
  <TitlesOfParts>
    <vt:vector size="14" baseType="lpstr">
      <vt:lpstr>Arial</vt:lpstr>
      <vt:lpstr>Calibri</vt:lpstr>
      <vt:lpstr>Calibri Light</vt:lpstr>
      <vt:lpstr>COCOGOOSE-DemiBold-Identity-H</vt:lpstr>
      <vt:lpstr>Poppins</vt:lpstr>
      <vt:lpstr>Poppins-Medium-Identity-H</vt:lpstr>
      <vt:lpstr>Tema de Office</vt:lpstr>
      <vt:lpstr>CorelDRAW</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Israel Rios</dc:creator>
  <cp:lastModifiedBy>Israel Rios</cp:lastModifiedBy>
  <cp:revision>16</cp:revision>
  <dcterms:created xsi:type="dcterms:W3CDTF">2023-07-14T14:58:19Z</dcterms:created>
  <dcterms:modified xsi:type="dcterms:W3CDTF">2023-07-27T16:44:50Z</dcterms:modified>
</cp:coreProperties>
</file>