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2244" y="7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A5367-6C5F-C94F-68DB-2F309DDA84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9AFB0B-4B03-563A-BEAA-05DA4048A3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1F5EE2-0C75-06C1-0384-760094D86C95}"/>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5" name="Footer Placeholder 4">
            <a:extLst>
              <a:ext uri="{FF2B5EF4-FFF2-40B4-BE49-F238E27FC236}">
                <a16:creationId xmlns:a16="http://schemas.microsoft.com/office/drawing/2014/main" id="{9EAD00A6-1B0D-A743-B8DD-2EED63CB22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80A758-673E-3F82-A8A5-03353EE3745D}"/>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1337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DE3-B684-E3E7-D579-EBC6DDA1E3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35B134-08C4-10F9-A09F-6ED5F532D8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2B2733-986C-AB1A-95C7-4AD1E2F37C03}"/>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5" name="Footer Placeholder 4">
            <a:extLst>
              <a:ext uri="{FF2B5EF4-FFF2-40B4-BE49-F238E27FC236}">
                <a16:creationId xmlns:a16="http://schemas.microsoft.com/office/drawing/2014/main" id="{FEE0DFCE-E1D3-6D27-B237-E1814655F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DC1B7-9232-57F0-7303-21AB17924C54}"/>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166451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10A8D3-05D8-47A8-73D8-D50D1DC6D8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71A97A-6336-3B44-251F-22FD5A1B68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705040-ECA3-365B-46CD-FA62A73853B3}"/>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5" name="Footer Placeholder 4">
            <a:extLst>
              <a:ext uri="{FF2B5EF4-FFF2-40B4-BE49-F238E27FC236}">
                <a16:creationId xmlns:a16="http://schemas.microsoft.com/office/drawing/2014/main" id="{54B19E0B-529A-D1EE-906F-C39C65D1C4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74D7C-316E-7139-C70C-ED5097193521}"/>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70687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2BAE3-F8AB-05C9-1835-5E077E5D5B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7CC0F7-D852-51DA-DF20-A9792936C4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BCE0F8-43BF-8752-F106-BE55DDF3276F}"/>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5" name="Footer Placeholder 4">
            <a:extLst>
              <a:ext uri="{FF2B5EF4-FFF2-40B4-BE49-F238E27FC236}">
                <a16:creationId xmlns:a16="http://schemas.microsoft.com/office/drawing/2014/main" id="{0207790E-08AD-7999-B168-DEB9EEBB22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F5BF48-011B-AF9B-935E-FCFCD6C2F7DD}"/>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416808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49B25-C7A2-C6E8-6307-35B363D94B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2EE19C-595F-6E2C-8295-B23AEFC79E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909D3C-22C7-E8DD-59F5-6F3C0FA6A604}"/>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5" name="Footer Placeholder 4">
            <a:extLst>
              <a:ext uri="{FF2B5EF4-FFF2-40B4-BE49-F238E27FC236}">
                <a16:creationId xmlns:a16="http://schemas.microsoft.com/office/drawing/2014/main" id="{93D49F28-2864-363D-37FE-F07D442B3A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79142-FF42-AF85-C90E-CE1216FC462E}"/>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44721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785F2-4AC4-3E1A-FF6D-2562740C71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40B321-8D79-7781-3BDF-55DB8E73E3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F9F001-480A-8B52-94AD-4C1848C213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1386F7-5D0C-76CE-F9C4-EAEA103DA301}"/>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6" name="Footer Placeholder 5">
            <a:extLst>
              <a:ext uri="{FF2B5EF4-FFF2-40B4-BE49-F238E27FC236}">
                <a16:creationId xmlns:a16="http://schemas.microsoft.com/office/drawing/2014/main" id="{7DEA0E9A-35D9-C85E-8E59-67DAD8355E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7A7552-DC3D-1FBB-3B19-2CBF8E8A83D1}"/>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97934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069B8-5176-2B25-4A02-889F02B731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0CD4DA-DF56-3264-1D02-8709C766CE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F21B50-DB0F-FF3C-F29F-FE6C544443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B0FD5D-0C68-3D10-5768-01291DF421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221C28-40ED-600D-B15F-B5D89334C0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6D3A1D-1792-3049-7A57-30E3D73C44E7}"/>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8" name="Footer Placeholder 7">
            <a:extLst>
              <a:ext uri="{FF2B5EF4-FFF2-40B4-BE49-F238E27FC236}">
                <a16:creationId xmlns:a16="http://schemas.microsoft.com/office/drawing/2014/main" id="{22652D89-DEA0-7A03-8B2C-9C0C0D4FFF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FACFEA-4484-A0C1-F7FA-D0C892C02C2C}"/>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1341828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74476-EC61-22C7-2175-51DE072AAB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1116DB-2FA9-02EA-74CA-DA357DC9A423}"/>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4" name="Footer Placeholder 3">
            <a:extLst>
              <a:ext uri="{FF2B5EF4-FFF2-40B4-BE49-F238E27FC236}">
                <a16:creationId xmlns:a16="http://schemas.microsoft.com/office/drawing/2014/main" id="{BB6B5535-8C04-AB75-A8A5-AB3D1FA61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5B1477-2510-D090-9224-69FCFAD636B4}"/>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378193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0FDEF8-1E35-136D-A822-BBD542474891}"/>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3" name="Footer Placeholder 2">
            <a:extLst>
              <a:ext uri="{FF2B5EF4-FFF2-40B4-BE49-F238E27FC236}">
                <a16:creationId xmlns:a16="http://schemas.microsoft.com/office/drawing/2014/main" id="{733C0881-7F8C-BD52-7AA4-0F4731B57F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1EB93F-40A3-B53E-BD28-076EC1206F1C}"/>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383792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9B1C6-EDCB-A77A-E91D-91CFA96C23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CBFCB8-ACD2-6D10-72D5-5FD7136A6E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1ACDAC-1416-D7A6-1078-01E37A60F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89E425-5FFA-5FB7-9004-9A1DD94B3983}"/>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6" name="Footer Placeholder 5">
            <a:extLst>
              <a:ext uri="{FF2B5EF4-FFF2-40B4-BE49-F238E27FC236}">
                <a16:creationId xmlns:a16="http://schemas.microsoft.com/office/drawing/2014/main" id="{E0A32D26-BE1C-705C-7199-3A66C067F9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346F7-0E9A-D230-5781-1DF1DA406E8C}"/>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659884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56B1D-CA7C-674D-8121-108481D23E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5145BD-FD0E-90F8-0960-1E7562D173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D36AE1-FB04-3F0B-0C98-BB3F2AF23A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B2154-22FA-7A0C-361B-3B4A32EDA1D9}"/>
              </a:ext>
            </a:extLst>
          </p:cNvPr>
          <p:cNvSpPr>
            <a:spLocks noGrp="1"/>
          </p:cNvSpPr>
          <p:nvPr>
            <p:ph type="dt" sz="half" idx="10"/>
          </p:nvPr>
        </p:nvSpPr>
        <p:spPr/>
        <p:txBody>
          <a:bodyPr/>
          <a:lstStyle/>
          <a:p>
            <a:fld id="{42DEA5AF-5D9A-4210-8570-41F5C29CF7C6}" type="datetimeFigureOut">
              <a:rPr lang="en-US" smtClean="0"/>
              <a:t>7/18/2023</a:t>
            </a:fld>
            <a:endParaRPr lang="en-US"/>
          </a:p>
        </p:txBody>
      </p:sp>
      <p:sp>
        <p:nvSpPr>
          <p:cNvPr id="6" name="Footer Placeholder 5">
            <a:extLst>
              <a:ext uri="{FF2B5EF4-FFF2-40B4-BE49-F238E27FC236}">
                <a16:creationId xmlns:a16="http://schemas.microsoft.com/office/drawing/2014/main" id="{49366285-80C5-249C-1A24-3CEF5C73FA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6A683-7BD5-B371-A821-63A0A0C51586}"/>
              </a:ext>
            </a:extLst>
          </p:cNvPr>
          <p:cNvSpPr>
            <a:spLocks noGrp="1"/>
          </p:cNvSpPr>
          <p:nvPr>
            <p:ph type="sldNum" sz="quarter" idx="12"/>
          </p:nvPr>
        </p:nvSpPr>
        <p:spPr/>
        <p:txBody>
          <a:bodyPr/>
          <a:lstStyle/>
          <a:p>
            <a:fld id="{CD7CB205-4609-404B-9425-960286954D08}" type="slidenum">
              <a:rPr lang="en-US" smtClean="0"/>
              <a:t>‹#›</a:t>
            </a:fld>
            <a:endParaRPr lang="en-US"/>
          </a:p>
        </p:txBody>
      </p:sp>
    </p:spTree>
    <p:extLst>
      <p:ext uri="{BB962C8B-B14F-4D97-AF65-F5344CB8AC3E}">
        <p14:creationId xmlns:p14="http://schemas.microsoft.com/office/powerpoint/2010/main" val="1570912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8A1694-9B42-4D05-0537-25D66148DF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37C867-3512-F978-F712-59664B01C9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46639-9F76-917E-2289-C003BE311F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EA5AF-5D9A-4210-8570-41F5C29CF7C6}" type="datetimeFigureOut">
              <a:rPr lang="en-US" smtClean="0"/>
              <a:t>7/18/2023</a:t>
            </a:fld>
            <a:endParaRPr lang="en-US"/>
          </a:p>
        </p:txBody>
      </p:sp>
      <p:sp>
        <p:nvSpPr>
          <p:cNvPr id="5" name="Footer Placeholder 4">
            <a:extLst>
              <a:ext uri="{FF2B5EF4-FFF2-40B4-BE49-F238E27FC236}">
                <a16:creationId xmlns:a16="http://schemas.microsoft.com/office/drawing/2014/main" id="{66E10A80-0003-B06C-F7F3-9E2D07F39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DCA0D3-9136-A538-4877-A9FFD09BC2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CB205-4609-404B-9425-960286954D08}" type="slidenum">
              <a:rPr lang="en-US" smtClean="0"/>
              <a:t>‹#›</a:t>
            </a:fld>
            <a:endParaRPr lang="en-US"/>
          </a:p>
        </p:txBody>
      </p:sp>
    </p:spTree>
    <p:extLst>
      <p:ext uri="{BB962C8B-B14F-4D97-AF65-F5344CB8AC3E}">
        <p14:creationId xmlns:p14="http://schemas.microsoft.com/office/powerpoint/2010/main" val="2681361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boe.es/diario_boe/txt.php?id=BOE-A-2022-1581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etspace.com/assinatura-digital-qualificada/" TargetMode="External"/><Relationship Id="rId2" Type="http://schemas.openxmlformats.org/officeDocument/2006/relationships/hyperlink" Target="https://info.portaldasfinancas.gov.pt/pt/informacao_fiscal/legislacao/Despachos_SEAF/Documents/Despacho_SEAF_8_2022_XXIII.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6BB4C-CC54-5D24-24A2-C24C053047A6}"/>
              </a:ext>
            </a:extLst>
          </p:cNvPr>
          <p:cNvSpPr>
            <a:spLocks noGrp="1"/>
          </p:cNvSpPr>
          <p:nvPr>
            <p:ph type="ctrTitle"/>
          </p:nvPr>
        </p:nvSpPr>
        <p:spPr>
          <a:xfrm>
            <a:off x="1523999" y="266700"/>
            <a:ext cx="9591675" cy="3243263"/>
          </a:xfrm>
        </p:spPr>
        <p:txBody>
          <a:bodyPr>
            <a:normAutofit fontScale="90000"/>
          </a:bodyPr>
          <a:lstStyle/>
          <a:p>
            <a:r>
              <a:rPr lang="pt-BR" dirty="0"/>
              <a:t>INFO PARA INFOGRAFÍA/TIMELINE FACTURACIÓN ELECTRONICA ESPAÑA Y PORTUGAL</a:t>
            </a:r>
            <a:endParaRPr lang="en-US" dirty="0"/>
          </a:p>
        </p:txBody>
      </p:sp>
      <p:sp>
        <p:nvSpPr>
          <p:cNvPr id="3" name="Subtitle 2">
            <a:extLst>
              <a:ext uri="{FF2B5EF4-FFF2-40B4-BE49-F238E27FC236}">
                <a16:creationId xmlns:a16="http://schemas.microsoft.com/office/drawing/2014/main" id="{BFC94B20-9126-4454-7D84-69EF55A5494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6302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E05E9-8815-5B68-38CE-4AABF7C99F3E}"/>
              </a:ext>
            </a:extLst>
          </p:cNvPr>
          <p:cNvSpPr>
            <a:spLocks noGrp="1"/>
          </p:cNvSpPr>
          <p:nvPr>
            <p:ph type="title"/>
          </p:nvPr>
        </p:nvSpPr>
        <p:spPr>
          <a:xfrm>
            <a:off x="1019175" y="107951"/>
            <a:ext cx="10191750" cy="1035050"/>
          </a:xfrm>
        </p:spPr>
        <p:txBody>
          <a:bodyPr/>
          <a:lstStyle/>
          <a:p>
            <a:r>
              <a:rPr lang="pt-BR" dirty="0"/>
              <a:t>Linea de tiempo		</a:t>
            </a:r>
            <a:endParaRPr lang="en-US" dirty="0"/>
          </a:p>
        </p:txBody>
      </p:sp>
      <p:sp>
        <p:nvSpPr>
          <p:cNvPr id="3" name="Content Placeholder 2">
            <a:extLst>
              <a:ext uri="{FF2B5EF4-FFF2-40B4-BE49-F238E27FC236}">
                <a16:creationId xmlns:a16="http://schemas.microsoft.com/office/drawing/2014/main" id="{E66379CC-66F1-B7F1-B5F1-9A96FCE4A955}"/>
              </a:ext>
            </a:extLst>
          </p:cNvPr>
          <p:cNvSpPr>
            <a:spLocks noGrp="1"/>
          </p:cNvSpPr>
          <p:nvPr>
            <p:ph idx="1"/>
          </p:nvPr>
        </p:nvSpPr>
        <p:spPr>
          <a:xfrm>
            <a:off x="476250" y="1143001"/>
            <a:ext cx="10877550" cy="5033962"/>
          </a:xfrm>
        </p:spPr>
        <p:txBody>
          <a:bodyPr>
            <a:normAutofit fontScale="92500" lnSpcReduction="20000"/>
          </a:bodyPr>
          <a:lstStyle/>
          <a:p>
            <a:pPr algn="l">
              <a:buFont typeface="Arial" panose="020B0604020202020204" pitchFamily="34" charset="0"/>
              <a:buChar char="•"/>
            </a:pPr>
            <a:r>
              <a:rPr lang="es-ES" b="1" i="0" dirty="0">
                <a:solidFill>
                  <a:srgbClr val="333333"/>
                </a:solidFill>
                <a:effectLst/>
                <a:latin typeface="Inter"/>
              </a:rPr>
              <a:t>30 de Junio de 2022:</a:t>
            </a:r>
            <a:r>
              <a:rPr lang="es-ES" b="0" i="0" dirty="0">
                <a:solidFill>
                  <a:srgbClr val="333333"/>
                </a:solidFill>
                <a:effectLst/>
                <a:latin typeface="Inter"/>
              </a:rPr>
              <a:t> el Congreso de los Diputados aprueba el anteproyecto de la Ley Crea y Crece.</a:t>
            </a:r>
          </a:p>
          <a:p>
            <a:pPr marL="0" indent="0" algn="l">
              <a:buNone/>
            </a:pPr>
            <a:endParaRPr lang="es-ES" b="0" i="0" dirty="0">
              <a:solidFill>
                <a:srgbClr val="333333"/>
              </a:solidFill>
              <a:effectLst/>
              <a:latin typeface="Inter"/>
            </a:endParaRPr>
          </a:p>
          <a:p>
            <a:pPr algn="l">
              <a:buFont typeface="Arial" panose="020B0604020202020204" pitchFamily="34" charset="0"/>
              <a:buChar char="•"/>
            </a:pPr>
            <a:r>
              <a:rPr lang="es-ES" b="1" i="0" dirty="0">
                <a:solidFill>
                  <a:srgbClr val="333333"/>
                </a:solidFill>
                <a:effectLst/>
                <a:latin typeface="Inter"/>
              </a:rPr>
              <a:t>15 de Septiembre de 2022:</a:t>
            </a:r>
            <a:r>
              <a:rPr lang="es-ES" b="0" i="0" dirty="0">
                <a:solidFill>
                  <a:srgbClr val="333333"/>
                </a:solidFill>
                <a:effectLst/>
                <a:latin typeface="Inter"/>
              </a:rPr>
              <a:t> El Congreso de los Diputados aprueba de forma definitiva la nueva Ley de Creación y Crecimiento de Empresas (Ley Crea y Crece).</a:t>
            </a:r>
          </a:p>
          <a:p>
            <a:pPr algn="l">
              <a:buFont typeface="Arial" panose="020B0604020202020204" pitchFamily="34" charset="0"/>
              <a:buChar char="•"/>
            </a:pPr>
            <a:r>
              <a:rPr lang="es-ES" b="1" i="0" dirty="0">
                <a:solidFill>
                  <a:srgbClr val="333333"/>
                </a:solidFill>
                <a:effectLst/>
                <a:latin typeface="Inter"/>
              </a:rPr>
              <a:t>29 de Septiembre de 2022:</a:t>
            </a:r>
            <a:r>
              <a:rPr lang="es-ES" b="0" i="0" dirty="0">
                <a:solidFill>
                  <a:srgbClr val="333333"/>
                </a:solidFill>
                <a:effectLst/>
                <a:latin typeface="Inter"/>
              </a:rPr>
              <a:t> La </a:t>
            </a:r>
            <a:r>
              <a:rPr lang="es-ES" b="0" i="0" u="none" strike="noStrike" dirty="0">
                <a:solidFill>
                  <a:srgbClr val="337AB7"/>
                </a:solidFill>
                <a:effectLst/>
                <a:latin typeface="Inter"/>
                <a:hlinkClick r:id="rId2"/>
              </a:rPr>
              <a:t>Ley 18/2022, del 28 de Septiembre</a:t>
            </a:r>
            <a:r>
              <a:rPr lang="es-ES" b="0" i="0" dirty="0">
                <a:solidFill>
                  <a:srgbClr val="333333"/>
                </a:solidFill>
                <a:effectLst/>
                <a:latin typeface="Inter"/>
              </a:rPr>
              <a:t> de creación y crecimiento de empresas sale publicada en el BOE.</a:t>
            </a:r>
          </a:p>
          <a:p>
            <a:pPr algn="l">
              <a:buFont typeface="Arial" panose="020B0604020202020204" pitchFamily="34" charset="0"/>
              <a:buChar char="•"/>
            </a:pPr>
            <a:r>
              <a:rPr lang="es-ES" b="1" i="0" dirty="0">
                <a:solidFill>
                  <a:srgbClr val="333333"/>
                </a:solidFill>
                <a:effectLst/>
                <a:latin typeface="Inter"/>
              </a:rPr>
              <a:t>19 de Octubre de 2022:</a:t>
            </a:r>
            <a:r>
              <a:rPr lang="es-ES" b="0" i="0" dirty="0">
                <a:solidFill>
                  <a:srgbClr val="333333"/>
                </a:solidFill>
                <a:effectLst/>
                <a:latin typeface="Inter"/>
              </a:rPr>
              <a:t> entrada en vigor de la Ley Crea y Crece (excepto régimen de crowdfunding y factura electrónica).</a:t>
            </a:r>
          </a:p>
          <a:p>
            <a:pPr algn="l">
              <a:buFont typeface="Arial" panose="020B0604020202020204" pitchFamily="34" charset="0"/>
              <a:buChar char="•"/>
            </a:pPr>
            <a:r>
              <a:rPr lang="es-ES" b="1" i="0" dirty="0">
                <a:solidFill>
                  <a:srgbClr val="333333"/>
                </a:solidFill>
                <a:effectLst/>
                <a:latin typeface="Inter"/>
              </a:rPr>
              <a:t>7 de Marzo de 2023:</a:t>
            </a:r>
            <a:r>
              <a:rPr lang="es-ES" b="0" i="0" dirty="0">
                <a:solidFill>
                  <a:srgbClr val="333333"/>
                </a:solidFill>
                <a:effectLst/>
                <a:latin typeface="Inter"/>
              </a:rPr>
              <a:t> salida a consulta pública el reglamento para la facturación electrónica.</a:t>
            </a:r>
          </a:p>
          <a:p>
            <a:pPr algn="l">
              <a:buFont typeface="Arial" panose="020B0604020202020204" pitchFamily="34" charset="0"/>
              <a:buChar char="•"/>
            </a:pPr>
            <a:r>
              <a:rPr lang="es-ES" b="0" i="0" dirty="0">
                <a:solidFill>
                  <a:srgbClr val="333333"/>
                </a:solidFill>
                <a:effectLst/>
                <a:latin typeface="Inter"/>
              </a:rPr>
              <a:t>Se estima que la entrada en vigor de emitir facturas electrónicas para </a:t>
            </a:r>
            <a:r>
              <a:rPr lang="es-ES" b="0" i="0" dirty="0" err="1">
                <a:solidFill>
                  <a:srgbClr val="333333"/>
                </a:solidFill>
                <a:effectLst/>
                <a:latin typeface="Inter"/>
              </a:rPr>
              <a:t>PYMEs</a:t>
            </a:r>
            <a:r>
              <a:rPr lang="es-ES" b="0" i="0" dirty="0">
                <a:solidFill>
                  <a:srgbClr val="333333"/>
                </a:solidFill>
                <a:effectLst/>
                <a:latin typeface="Inter"/>
              </a:rPr>
              <a:t> y autónomos con facturación de 8 millones será en </a:t>
            </a:r>
            <a:r>
              <a:rPr lang="es-ES" b="1" i="0" dirty="0">
                <a:solidFill>
                  <a:srgbClr val="333333"/>
                </a:solidFill>
                <a:effectLst/>
                <a:latin typeface="Inter"/>
              </a:rPr>
              <a:t>primavera/verano 2024</a:t>
            </a:r>
            <a:r>
              <a:rPr lang="es-ES" b="0" i="0" dirty="0">
                <a:solidFill>
                  <a:srgbClr val="333333"/>
                </a:solidFill>
                <a:effectLst/>
                <a:latin typeface="Inter"/>
              </a:rPr>
              <a:t>. Para el resto de </a:t>
            </a:r>
            <a:r>
              <a:rPr lang="es-ES" b="0" i="0" dirty="0" err="1">
                <a:solidFill>
                  <a:srgbClr val="333333"/>
                </a:solidFill>
                <a:effectLst/>
                <a:latin typeface="Inter"/>
              </a:rPr>
              <a:t>PYMEs</a:t>
            </a:r>
            <a:r>
              <a:rPr lang="es-ES" b="0" i="0" dirty="0">
                <a:solidFill>
                  <a:srgbClr val="333333"/>
                </a:solidFill>
                <a:effectLst/>
                <a:latin typeface="Inter"/>
              </a:rPr>
              <a:t> y autónomos será en </a:t>
            </a:r>
            <a:r>
              <a:rPr lang="es-ES" b="1" i="0" dirty="0">
                <a:solidFill>
                  <a:srgbClr val="333333"/>
                </a:solidFill>
                <a:effectLst/>
                <a:latin typeface="Inter"/>
              </a:rPr>
              <a:t>primavera/verano 2025</a:t>
            </a:r>
            <a:r>
              <a:rPr lang="es-ES" b="0" i="0" dirty="0">
                <a:solidFill>
                  <a:srgbClr val="333333"/>
                </a:solidFill>
                <a:effectLst/>
                <a:latin typeface="Inter"/>
              </a:rPr>
              <a:t>.</a:t>
            </a:r>
          </a:p>
          <a:p>
            <a:pPr marL="0" indent="0">
              <a:buNone/>
            </a:pPr>
            <a:endParaRPr lang="en-US" dirty="0"/>
          </a:p>
        </p:txBody>
      </p:sp>
    </p:spTree>
    <p:extLst>
      <p:ext uri="{BB962C8B-B14F-4D97-AF65-F5344CB8AC3E}">
        <p14:creationId xmlns:p14="http://schemas.microsoft.com/office/powerpoint/2010/main" val="4259015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572F6-CC6E-D871-0895-98EFA53DD387}"/>
              </a:ext>
            </a:extLst>
          </p:cNvPr>
          <p:cNvSpPr>
            <a:spLocks noGrp="1"/>
          </p:cNvSpPr>
          <p:nvPr>
            <p:ph type="title"/>
          </p:nvPr>
        </p:nvSpPr>
        <p:spPr>
          <a:xfrm>
            <a:off x="647700" y="0"/>
            <a:ext cx="9753600" cy="749300"/>
          </a:xfrm>
        </p:spPr>
        <p:txBody>
          <a:bodyPr/>
          <a:lstStyle/>
          <a:p>
            <a:r>
              <a:rPr lang="pt-BR" dirty="0"/>
              <a:t>Timeline </a:t>
            </a:r>
            <a:r>
              <a:rPr lang="es-CR" dirty="0"/>
              <a:t>/ </a:t>
            </a:r>
            <a:r>
              <a:rPr lang="es-CR" dirty="0" err="1"/>
              <a:t>Spain</a:t>
            </a:r>
            <a:endParaRPr lang="en-US" dirty="0"/>
          </a:p>
        </p:txBody>
      </p:sp>
      <p:sp>
        <p:nvSpPr>
          <p:cNvPr id="3" name="Content Placeholder 2">
            <a:extLst>
              <a:ext uri="{FF2B5EF4-FFF2-40B4-BE49-F238E27FC236}">
                <a16:creationId xmlns:a16="http://schemas.microsoft.com/office/drawing/2014/main" id="{96772C7B-97CC-BF61-67A4-A780BE8BD16A}"/>
              </a:ext>
            </a:extLst>
          </p:cNvPr>
          <p:cNvSpPr>
            <a:spLocks noGrp="1"/>
          </p:cNvSpPr>
          <p:nvPr>
            <p:ph idx="1"/>
          </p:nvPr>
        </p:nvSpPr>
        <p:spPr>
          <a:xfrm>
            <a:off x="514350" y="1035050"/>
            <a:ext cx="11087100" cy="5384800"/>
          </a:xfrm>
        </p:spPr>
        <p:txBody>
          <a:bodyPr>
            <a:normAutofit fontScale="77500" lnSpcReduction="20000"/>
          </a:bodyPr>
          <a:lstStyle/>
          <a:p>
            <a:r>
              <a:rPr lang="en-US" dirty="0"/>
              <a:t>June 30, 2022: the Congress of Deputies approves the draft of the Create and Grow Law.</a:t>
            </a:r>
          </a:p>
          <a:p>
            <a:pPr marL="0" indent="0">
              <a:buNone/>
            </a:pPr>
            <a:endParaRPr lang="en-US" dirty="0"/>
          </a:p>
          <a:p>
            <a:r>
              <a:rPr lang="en-US" dirty="0"/>
              <a:t>September 15, 2022: The Congress of Deputies definitively approves the new Law for the Creation and Growth of Companies (Create and Grow Law).</a:t>
            </a:r>
          </a:p>
          <a:p>
            <a:pPr marL="0" indent="0">
              <a:buNone/>
            </a:pPr>
            <a:endParaRPr lang="en-US" dirty="0"/>
          </a:p>
          <a:p>
            <a:r>
              <a:rPr lang="en-US" dirty="0"/>
              <a:t>September 29, 2022: Law 18/2022, of September 28</a:t>
            </a:r>
            <a:r>
              <a:rPr lang="en-US" baseline="30000" dirty="0"/>
              <a:t>th</a:t>
            </a:r>
            <a:r>
              <a:rPr lang="en-US" dirty="0"/>
              <a:t> , on the creation and growth of companies is </a:t>
            </a:r>
            <a:r>
              <a:rPr lang="en-US" dirty="0" err="1"/>
              <a:t>publishe</a:t>
            </a:r>
            <a:r>
              <a:rPr lang="en-US" dirty="0"/>
              <a:t>. </a:t>
            </a:r>
          </a:p>
          <a:p>
            <a:pPr marL="0" indent="0">
              <a:buNone/>
            </a:pPr>
            <a:endParaRPr lang="en-US" dirty="0"/>
          </a:p>
          <a:p>
            <a:r>
              <a:rPr lang="en-US" dirty="0"/>
              <a:t>October 19, 2022: entry into force of the Create and Grow Law (except crowdfunding and electronic invoice regime).</a:t>
            </a:r>
          </a:p>
          <a:p>
            <a:pPr marL="0" indent="0">
              <a:buNone/>
            </a:pPr>
            <a:endParaRPr lang="en-US" dirty="0"/>
          </a:p>
          <a:p>
            <a:r>
              <a:rPr lang="en-US" dirty="0"/>
              <a:t>March 7, 2023: the regulation for electronic invoicing is released for public consultation.</a:t>
            </a:r>
          </a:p>
          <a:p>
            <a:pPr marL="0" indent="0">
              <a:buNone/>
            </a:pPr>
            <a:endParaRPr lang="en-US" dirty="0"/>
          </a:p>
          <a:p>
            <a:r>
              <a:rPr lang="en-US" dirty="0"/>
              <a:t>It is estimated that the entry into force of issuing electronic invoices for SMEs and self-employed workers with a turnover of 8 million will be in spring/summer 2024. For the rest of SMEs and self-employed workers it will be in spring/summer 2025.</a:t>
            </a:r>
          </a:p>
        </p:txBody>
      </p:sp>
    </p:spTree>
    <p:extLst>
      <p:ext uri="{BB962C8B-B14F-4D97-AF65-F5344CB8AC3E}">
        <p14:creationId xmlns:p14="http://schemas.microsoft.com/office/powerpoint/2010/main" val="1430019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D9FD5-8832-E2E3-43CE-2ACC58E9EFF5}"/>
              </a:ext>
            </a:extLst>
          </p:cNvPr>
          <p:cNvSpPr>
            <a:spLocks noGrp="1"/>
          </p:cNvSpPr>
          <p:nvPr>
            <p:ph type="title"/>
          </p:nvPr>
        </p:nvSpPr>
        <p:spPr/>
        <p:txBody>
          <a:bodyPr/>
          <a:lstStyle/>
          <a:p>
            <a:r>
              <a:rPr lang="es-CR" dirty="0"/>
              <a:t>Línea de tiempo/ Portugal</a:t>
            </a:r>
            <a:endParaRPr lang="en-US" dirty="0"/>
          </a:p>
        </p:txBody>
      </p:sp>
      <p:sp>
        <p:nvSpPr>
          <p:cNvPr id="3" name="Content Placeholder 2">
            <a:extLst>
              <a:ext uri="{FF2B5EF4-FFF2-40B4-BE49-F238E27FC236}">
                <a16:creationId xmlns:a16="http://schemas.microsoft.com/office/drawing/2014/main" id="{254B773C-2C70-87B9-907D-D3E38CC5CED7}"/>
              </a:ext>
            </a:extLst>
          </p:cNvPr>
          <p:cNvSpPr>
            <a:spLocks noGrp="1"/>
          </p:cNvSpPr>
          <p:nvPr>
            <p:ph idx="1"/>
          </p:nvPr>
        </p:nvSpPr>
        <p:spPr/>
        <p:txBody>
          <a:bodyPr/>
          <a:lstStyle/>
          <a:p>
            <a:pPr algn="l"/>
            <a:r>
              <a:rPr lang="pt-BR" b="0" i="0" dirty="0">
                <a:solidFill>
                  <a:srgbClr val="002C52"/>
                </a:solidFill>
                <a:effectLst/>
                <a:latin typeface="Gelion"/>
              </a:rPr>
              <a:t>A obrigatoriedade do envio de faturas em PDF foi adiada mais um ano. Agora, até dia </a:t>
            </a:r>
            <a:r>
              <a:rPr lang="pt-BR" b="1" i="0" dirty="0">
                <a:solidFill>
                  <a:srgbClr val="002C52"/>
                </a:solidFill>
                <a:effectLst/>
                <a:latin typeface="Gelion"/>
              </a:rPr>
              <a:t>31 de dezembro de 2023</a:t>
            </a:r>
            <a:r>
              <a:rPr lang="pt-BR" b="0" i="0" dirty="0">
                <a:solidFill>
                  <a:srgbClr val="002C52"/>
                </a:solidFill>
                <a:effectLst/>
                <a:latin typeface="Gelion"/>
              </a:rPr>
              <a:t>, todas as Faturas em PDF continuam a ser aceites como Faturas Eletrónicas.</a:t>
            </a:r>
          </a:p>
          <a:p>
            <a:pPr algn="l"/>
            <a:r>
              <a:rPr lang="pt-BR" b="0" i="0" dirty="0">
                <a:solidFill>
                  <a:srgbClr val="002C52"/>
                </a:solidFill>
                <a:effectLst/>
                <a:latin typeface="Gelion"/>
              </a:rPr>
              <a:t>Segundo o  </a:t>
            </a:r>
            <a:r>
              <a:rPr lang="pt-BR" b="0" i="0" u="none" strike="noStrike" dirty="0">
                <a:solidFill>
                  <a:srgbClr val="007BFF"/>
                </a:solidFill>
                <a:effectLst/>
                <a:latin typeface="Gelion"/>
                <a:hlinkClick r:id="rId2"/>
              </a:rPr>
              <a:t>Despacho 8/2022 XXIII</a:t>
            </a:r>
            <a:r>
              <a:rPr lang="pt-BR" b="0" i="0" dirty="0">
                <a:solidFill>
                  <a:srgbClr val="002C52"/>
                </a:solidFill>
                <a:effectLst/>
                <a:latin typeface="Gelion"/>
              </a:rPr>
              <a:t>, a partir do dia </a:t>
            </a:r>
            <a:r>
              <a:rPr lang="pt-BR" b="1" i="0" dirty="0">
                <a:solidFill>
                  <a:srgbClr val="002C52"/>
                </a:solidFill>
                <a:effectLst/>
                <a:latin typeface="Gelion"/>
              </a:rPr>
              <a:t>1 de janeiro de 2024,</a:t>
            </a:r>
            <a:r>
              <a:rPr lang="pt-BR" b="0" i="0" dirty="0">
                <a:solidFill>
                  <a:srgbClr val="002C52"/>
                </a:solidFill>
                <a:effectLst/>
                <a:latin typeface="Gelion"/>
              </a:rPr>
              <a:t> a </a:t>
            </a:r>
            <a:r>
              <a:rPr lang="pt-BR" b="0" i="0" u="none" strike="noStrike" dirty="0">
                <a:solidFill>
                  <a:srgbClr val="007BFF"/>
                </a:solidFill>
                <a:effectLst/>
                <a:latin typeface="Gelion"/>
                <a:hlinkClick r:id="rId3"/>
              </a:rPr>
              <a:t>assinatura digital qualificada</a:t>
            </a:r>
            <a:r>
              <a:rPr lang="pt-BR" b="0" i="0" dirty="0">
                <a:solidFill>
                  <a:srgbClr val="002C52"/>
                </a:solidFill>
                <a:effectLst/>
                <a:latin typeface="Gelion"/>
              </a:rPr>
              <a:t> ou o selo eletrónico qualificado deverá passar a acompanhar obrigatoriamente a fatura eletrónica.</a:t>
            </a:r>
          </a:p>
          <a:p>
            <a:pPr algn="l"/>
            <a:r>
              <a:rPr lang="pt-BR" b="0" i="0" dirty="0">
                <a:solidFill>
                  <a:srgbClr val="002C52"/>
                </a:solidFill>
                <a:effectLst/>
                <a:latin typeface="Gelion"/>
              </a:rPr>
              <a:t>Esta nova legislação pretende tornar mais exigentes os requisitos necessários para garantir a autenticidade de origem, a integridade do conteúdo e a legibilidade das assinaturas digitais na faturação eletrónica, reforçando a sua validade legal.</a:t>
            </a:r>
          </a:p>
          <a:p>
            <a:endParaRPr lang="en-US" dirty="0"/>
          </a:p>
        </p:txBody>
      </p:sp>
    </p:spTree>
    <p:extLst>
      <p:ext uri="{BB962C8B-B14F-4D97-AF65-F5344CB8AC3E}">
        <p14:creationId xmlns:p14="http://schemas.microsoft.com/office/powerpoint/2010/main" val="413073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29467-36D4-1B9A-4211-ECE58319BAC9}"/>
              </a:ext>
            </a:extLst>
          </p:cNvPr>
          <p:cNvSpPr>
            <a:spLocks noGrp="1"/>
          </p:cNvSpPr>
          <p:nvPr>
            <p:ph type="title"/>
          </p:nvPr>
        </p:nvSpPr>
        <p:spPr>
          <a:xfrm>
            <a:off x="923925" y="18255"/>
            <a:ext cx="10515600" cy="1325563"/>
          </a:xfrm>
        </p:spPr>
        <p:txBody>
          <a:bodyPr/>
          <a:lstStyle/>
          <a:p>
            <a:r>
              <a:rPr lang="es-CR" dirty="0"/>
              <a:t>Timeline/ Portugal</a:t>
            </a:r>
            <a:endParaRPr lang="en-US" dirty="0"/>
          </a:p>
        </p:txBody>
      </p:sp>
      <p:sp>
        <p:nvSpPr>
          <p:cNvPr id="3" name="Content Placeholder 2">
            <a:extLst>
              <a:ext uri="{FF2B5EF4-FFF2-40B4-BE49-F238E27FC236}">
                <a16:creationId xmlns:a16="http://schemas.microsoft.com/office/drawing/2014/main" id="{8AC513E0-42C5-F62A-47F6-4E128BE72696}"/>
              </a:ext>
            </a:extLst>
          </p:cNvPr>
          <p:cNvSpPr>
            <a:spLocks noGrp="1"/>
          </p:cNvSpPr>
          <p:nvPr>
            <p:ph idx="1"/>
          </p:nvPr>
        </p:nvSpPr>
        <p:spPr>
          <a:xfrm>
            <a:off x="838200" y="1597025"/>
            <a:ext cx="10515600" cy="4351338"/>
          </a:xfrm>
        </p:spPr>
        <p:txBody>
          <a:bodyPr/>
          <a:lstStyle/>
          <a:p>
            <a:r>
              <a:rPr lang="en-US" dirty="0"/>
              <a:t>The obligation to send PDF invoices was postponed for another year. Now, until December 31, 2023, all PDF Invoices continue to be accepted as Electronic Invoices.</a:t>
            </a:r>
          </a:p>
          <a:p>
            <a:r>
              <a:rPr lang="en-US" dirty="0"/>
              <a:t>According to Dispatch 8/2022 XXIII, </a:t>
            </a:r>
            <a:r>
              <a:rPr lang="en-US" b="1" dirty="0">
                <a:highlight>
                  <a:srgbClr val="FFFF00"/>
                </a:highlight>
              </a:rPr>
              <a:t>as of January 1, 2024, </a:t>
            </a:r>
            <a:r>
              <a:rPr lang="en-US" dirty="0"/>
              <a:t>the qualified digital signature or qualified electronic seal must obligatorily accompany the electronic invoice.</a:t>
            </a:r>
          </a:p>
          <a:p>
            <a:r>
              <a:rPr lang="en-US" dirty="0"/>
              <a:t>This new legislation intends to make more demanding the requirements necessary to guarantee the authenticity of origin, the integrity of the content and the legibility of digital signatures in electronic invoicing, reinforcing their legal validity</a:t>
            </a:r>
          </a:p>
        </p:txBody>
      </p:sp>
    </p:spTree>
    <p:extLst>
      <p:ext uri="{BB962C8B-B14F-4D97-AF65-F5344CB8AC3E}">
        <p14:creationId xmlns:p14="http://schemas.microsoft.com/office/powerpoint/2010/main" val="1536219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543</Words>
  <Application>Microsoft Office PowerPoint</Application>
  <PresentationFormat>Widescreen</PresentationFormat>
  <Paragraphs>29</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Gelion</vt:lpstr>
      <vt:lpstr>Inter</vt:lpstr>
      <vt:lpstr>Office Theme</vt:lpstr>
      <vt:lpstr>INFO PARA INFOGRAFÍA/TIMELINE FACTURACIÓN ELECTRONICA ESPAÑA Y PORTUGAL</vt:lpstr>
      <vt:lpstr>Linea de tiempo  </vt:lpstr>
      <vt:lpstr>Timeline / Spain</vt:lpstr>
      <vt:lpstr>Línea de tiempo/ Portugal</vt:lpstr>
      <vt:lpstr>Timeline/ Portugal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 PARA INFOGRAFÍA/TIMELINE FACTURACIÓN ELECTRONICA ESPAÑA Y PORTUGAL</dc:title>
  <dc:creator>Rojas Mora, Daniel</dc:creator>
  <cp:lastModifiedBy>Rojas Mora, Daniel</cp:lastModifiedBy>
  <cp:revision>1</cp:revision>
  <dcterms:created xsi:type="dcterms:W3CDTF">2023-07-19T01:35:33Z</dcterms:created>
  <dcterms:modified xsi:type="dcterms:W3CDTF">2023-07-19T02:04:53Z</dcterms:modified>
</cp:coreProperties>
</file>