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6" r:id="rId4"/>
    <p:sldId id="259" r:id="rId5"/>
    <p:sldId id="260" r:id="rId6"/>
    <p:sldId id="261" r:id="rId7"/>
    <p:sldId id="262" r:id="rId8"/>
    <p:sldId id="263" r:id="rId9"/>
    <p:sldId id="264" r:id="rId10"/>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srael Rios" initials="IR" lastIdx="1" clrIdx="0">
    <p:extLst>
      <p:ext uri="{19B8F6BF-5375-455C-9EA6-DF929625EA0E}">
        <p15:presenceInfo xmlns:p15="http://schemas.microsoft.com/office/powerpoint/2012/main" userId="98c14c435744af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6033" autoAdjust="0"/>
  </p:normalViewPr>
  <p:slideViewPr>
    <p:cSldViewPr snapToGrid="0">
      <p:cViewPr varScale="1">
        <p:scale>
          <a:sx n="82" d="100"/>
          <a:sy n="82" d="100"/>
        </p:scale>
        <p:origin x="100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93CEFB-8675-4223-BD09-D95FB7BB70AC}" type="datetimeFigureOut">
              <a:rPr lang="es-CO" smtClean="0"/>
              <a:t>27/06/2023</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9041AC-0AF9-415D-8935-904CE3F0E089}" type="slidenum">
              <a:rPr lang="es-CO" smtClean="0"/>
              <a:t>‹Nº›</a:t>
            </a:fld>
            <a:endParaRPr lang="es-CO"/>
          </a:p>
        </p:txBody>
      </p:sp>
    </p:spTree>
    <p:extLst>
      <p:ext uri="{BB962C8B-B14F-4D97-AF65-F5344CB8AC3E}">
        <p14:creationId xmlns:p14="http://schemas.microsoft.com/office/powerpoint/2010/main" val="2095233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buFont typeface="Arial" panose="020B0604020202020204" pitchFamily="34" charset="0"/>
              <a:buChar char="•"/>
            </a:pPr>
            <a:r>
              <a:rPr lang="es-ES" b="0" i="0" dirty="0">
                <a:solidFill>
                  <a:srgbClr val="D1D5DB"/>
                </a:solidFill>
                <a:effectLst/>
                <a:latin typeface="Söhne"/>
              </a:rPr>
              <a:t>La innovación y la IA son clave para mantenerse competitivos en el mercado actual.</a:t>
            </a:r>
          </a:p>
          <a:p>
            <a:pPr algn="l">
              <a:buFont typeface="Arial" panose="020B0604020202020204" pitchFamily="34" charset="0"/>
              <a:buChar char="•"/>
            </a:pPr>
            <a:r>
              <a:rPr lang="es-ES" b="0" i="0" dirty="0">
                <a:solidFill>
                  <a:srgbClr val="D1D5DB"/>
                </a:solidFill>
                <a:effectLst/>
                <a:latin typeface="Söhne"/>
              </a:rPr>
              <a:t>Las </a:t>
            </a:r>
            <a:r>
              <a:rPr lang="es-ES" b="0" i="0" dirty="0" err="1">
                <a:solidFill>
                  <a:srgbClr val="D1D5DB"/>
                </a:solidFill>
                <a:effectLst/>
                <a:latin typeface="Söhne"/>
              </a:rPr>
              <a:t>PYMEs</a:t>
            </a:r>
            <a:r>
              <a:rPr lang="es-ES" b="0" i="0" dirty="0">
                <a:solidFill>
                  <a:srgbClr val="D1D5DB"/>
                </a:solidFill>
                <a:effectLst/>
                <a:latin typeface="Söhne"/>
              </a:rPr>
              <a:t> pueden aprovechar estas tecnologías para mejorar su eficiencia y productividad.</a:t>
            </a:r>
          </a:p>
          <a:p>
            <a:pPr algn="l">
              <a:buFont typeface="Arial" panose="020B0604020202020204" pitchFamily="34" charset="0"/>
              <a:buChar char="•"/>
            </a:pPr>
            <a:r>
              <a:rPr lang="es-ES" b="0" i="0" dirty="0">
                <a:solidFill>
                  <a:srgbClr val="D1D5DB"/>
                </a:solidFill>
                <a:effectLst/>
                <a:latin typeface="Söhne"/>
              </a:rPr>
              <a:t>La IA puede proporcionar </a:t>
            </a:r>
            <a:r>
              <a:rPr lang="es-ES" b="0" i="0" dirty="0" err="1">
                <a:solidFill>
                  <a:srgbClr val="D1D5DB"/>
                </a:solidFill>
                <a:effectLst/>
                <a:latin typeface="Söhne"/>
              </a:rPr>
              <a:t>insights</a:t>
            </a:r>
            <a:r>
              <a:rPr lang="es-ES" b="0" i="0" dirty="0">
                <a:solidFill>
                  <a:srgbClr val="D1D5DB"/>
                </a:solidFill>
                <a:effectLst/>
                <a:latin typeface="Söhne"/>
              </a:rPr>
              <a:t> y automatización que optimizan los procesos de negocio.</a:t>
            </a:r>
          </a:p>
          <a:p>
            <a:endParaRPr lang="es-CO" dirty="0"/>
          </a:p>
        </p:txBody>
      </p:sp>
      <p:sp>
        <p:nvSpPr>
          <p:cNvPr id="4" name="Marcador de número de diapositiva 3"/>
          <p:cNvSpPr>
            <a:spLocks noGrp="1"/>
          </p:cNvSpPr>
          <p:nvPr>
            <p:ph type="sldNum" sz="quarter" idx="5"/>
          </p:nvPr>
        </p:nvSpPr>
        <p:spPr/>
        <p:txBody>
          <a:bodyPr/>
          <a:lstStyle/>
          <a:p>
            <a:fld id="{4C9041AC-0AF9-415D-8935-904CE3F0E089}" type="slidenum">
              <a:rPr lang="es-CO" smtClean="0"/>
              <a:t>1</a:t>
            </a:fld>
            <a:endParaRPr lang="es-CO"/>
          </a:p>
        </p:txBody>
      </p:sp>
    </p:spTree>
    <p:extLst>
      <p:ext uri="{BB962C8B-B14F-4D97-AF65-F5344CB8AC3E}">
        <p14:creationId xmlns:p14="http://schemas.microsoft.com/office/powerpoint/2010/main" val="2798865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buFont typeface="Arial" panose="020B0604020202020204" pitchFamily="34" charset="0"/>
              <a:buChar char="•"/>
            </a:pPr>
            <a:r>
              <a:rPr lang="es-ES" b="0" i="0" dirty="0">
                <a:solidFill>
                  <a:srgbClr val="D1D5DB"/>
                </a:solidFill>
                <a:effectLst/>
                <a:latin typeface="Söhne"/>
              </a:rPr>
              <a:t>Mejora en la toma de decisiones basadas en datos y análisis predictivo.</a:t>
            </a:r>
          </a:p>
          <a:p>
            <a:pPr algn="l">
              <a:buFont typeface="Arial" panose="020B0604020202020204" pitchFamily="34" charset="0"/>
              <a:buChar char="•"/>
            </a:pPr>
            <a:r>
              <a:rPr lang="es-ES" b="0" i="0" dirty="0">
                <a:solidFill>
                  <a:srgbClr val="D1D5DB"/>
                </a:solidFill>
                <a:effectLst/>
                <a:latin typeface="Söhne"/>
              </a:rPr>
              <a:t>Aumento de la eficiencia operativa y reducción de costos.</a:t>
            </a:r>
          </a:p>
          <a:p>
            <a:pPr algn="l">
              <a:buFont typeface="Arial" panose="020B0604020202020204" pitchFamily="34" charset="0"/>
              <a:buChar char="•"/>
            </a:pPr>
            <a:r>
              <a:rPr lang="es-ES" b="0" i="0" dirty="0">
                <a:solidFill>
                  <a:srgbClr val="D1D5DB"/>
                </a:solidFill>
                <a:effectLst/>
                <a:latin typeface="Söhne"/>
              </a:rPr>
              <a:t>Personalización de productos y servicios para satisfacer las necesidades del cliente.</a:t>
            </a:r>
          </a:p>
          <a:p>
            <a:pPr algn="l">
              <a:buFont typeface="Arial" panose="020B0604020202020204" pitchFamily="34" charset="0"/>
              <a:buChar char="•"/>
            </a:pPr>
            <a:r>
              <a:rPr lang="es-ES" b="0" i="0" dirty="0">
                <a:solidFill>
                  <a:srgbClr val="D1D5DB"/>
                </a:solidFill>
                <a:effectLst/>
                <a:latin typeface="Söhne"/>
              </a:rPr>
              <a:t>Automatización de tareas rutinarias y liberación de tiempo para actividades estratégicas.</a:t>
            </a:r>
          </a:p>
          <a:p>
            <a:endParaRPr lang="es-CO" dirty="0"/>
          </a:p>
        </p:txBody>
      </p:sp>
      <p:sp>
        <p:nvSpPr>
          <p:cNvPr id="4" name="Marcador de número de diapositiva 3"/>
          <p:cNvSpPr>
            <a:spLocks noGrp="1"/>
          </p:cNvSpPr>
          <p:nvPr>
            <p:ph type="sldNum" sz="quarter" idx="5"/>
          </p:nvPr>
        </p:nvSpPr>
        <p:spPr/>
        <p:txBody>
          <a:bodyPr/>
          <a:lstStyle/>
          <a:p>
            <a:fld id="{4C9041AC-0AF9-415D-8935-904CE3F0E089}" type="slidenum">
              <a:rPr lang="es-CO" smtClean="0"/>
              <a:t>2</a:t>
            </a:fld>
            <a:endParaRPr lang="es-CO"/>
          </a:p>
        </p:txBody>
      </p:sp>
    </p:spTree>
    <p:extLst>
      <p:ext uri="{BB962C8B-B14F-4D97-AF65-F5344CB8AC3E}">
        <p14:creationId xmlns:p14="http://schemas.microsoft.com/office/powerpoint/2010/main" val="1466144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s-ES" b="0" i="0" dirty="0">
                <a:solidFill>
                  <a:srgbClr val="D1D5DB"/>
                </a:solidFill>
                <a:effectLst/>
                <a:latin typeface="Söhne"/>
              </a:rPr>
              <a:t>En la actualidad, el avance de la tecnología ha permitido el desarrollo de diversas aplicaciones que hacen uso de la inteligencia artificial (IA) para facilitar y agilizar el trabajo en diferentes ámbitos. Estas aplicaciones no solo están al alcance de grandes empresas, sino que también pueden ser utilizadas por las pequeñas y medianas empresas (PYMES), brindándoles oportunidades para mejorar su eficiencia, productividad y competitividad en el mercado.</a:t>
            </a:r>
          </a:p>
          <a:p>
            <a:pPr algn="l"/>
            <a:r>
              <a:rPr lang="es-ES" b="0" i="0" dirty="0">
                <a:solidFill>
                  <a:srgbClr val="D1D5DB"/>
                </a:solidFill>
                <a:effectLst/>
                <a:latin typeface="Söhne"/>
              </a:rPr>
              <a:t>Las aplicaciones de inteligencia artificial ofrecen a las PYMES una amplia gama de funcionalidades que les permiten automatizar tareas, analizar grandes cantidades de datos de manera rápida y precisa, y tomar decisiones más informadas.</a:t>
            </a:r>
          </a:p>
          <a:p>
            <a:endParaRPr lang="es-CO" dirty="0"/>
          </a:p>
        </p:txBody>
      </p:sp>
      <p:sp>
        <p:nvSpPr>
          <p:cNvPr id="4" name="Marcador de número de diapositiva 3"/>
          <p:cNvSpPr>
            <a:spLocks noGrp="1"/>
          </p:cNvSpPr>
          <p:nvPr>
            <p:ph type="sldNum" sz="quarter" idx="5"/>
          </p:nvPr>
        </p:nvSpPr>
        <p:spPr/>
        <p:txBody>
          <a:bodyPr/>
          <a:lstStyle/>
          <a:p>
            <a:fld id="{4C9041AC-0AF9-415D-8935-904CE3F0E089}" type="slidenum">
              <a:rPr lang="es-CO" smtClean="0"/>
              <a:t>3</a:t>
            </a:fld>
            <a:endParaRPr lang="es-CO"/>
          </a:p>
        </p:txBody>
      </p:sp>
    </p:spTree>
    <p:extLst>
      <p:ext uri="{BB962C8B-B14F-4D97-AF65-F5344CB8AC3E}">
        <p14:creationId xmlns:p14="http://schemas.microsoft.com/office/powerpoint/2010/main" val="2501295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0" i="0" dirty="0">
                <a:solidFill>
                  <a:srgbClr val="D1D5DB"/>
                </a:solidFill>
                <a:effectLst/>
                <a:latin typeface="Söhne"/>
              </a:rPr>
              <a:t>En resumen, las imágenes generadas por IA ayudan a las </a:t>
            </a:r>
            <a:r>
              <a:rPr lang="es-ES" b="0" i="0" dirty="0" err="1">
                <a:solidFill>
                  <a:srgbClr val="D1D5DB"/>
                </a:solidFill>
                <a:effectLst/>
                <a:latin typeface="Söhne"/>
              </a:rPr>
              <a:t>PYMEs</a:t>
            </a:r>
            <a:r>
              <a:rPr lang="es-ES" b="0" i="0" dirty="0">
                <a:solidFill>
                  <a:srgbClr val="D1D5DB"/>
                </a:solidFill>
                <a:effectLst/>
                <a:latin typeface="Söhne"/>
              </a:rPr>
              <a:t> a crear contenido visual atractivo y personalizado para marketing y publicidad, adaptándose a las preferencias del público objetivo. </a:t>
            </a:r>
          </a:p>
          <a:p>
            <a:endParaRPr lang="es-ES" b="0" i="0" dirty="0">
              <a:solidFill>
                <a:srgbClr val="D1D5DB"/>
              </a:solidFill>
              <a:effectLst/>
              <a:latin typeface="Söhne"/>
            </a:endParaRPr>
          </a:p>
          <a:p>
            <a:r>
              <a:rPr lang="es-ES" b="0" i="0" dirty="0">
                <a:solidFill>
                  <a:srgbClr val="D1D5DB"/>
                </a:solidFill>
                <a:effectLst/>
                <a:latin typeface="Söhne"/>
              </a:rPr>
              <a:t>También facilitan la creación y diseño de productos mediante la generación de imágenes virtuales precisas, ahorrando tiempo y recursos en el proceso de desarrollo. Las inteligencias artificiales que generan imágenes resuelven los desafíos de generar contenido visual de calidad de forma constante, ofreciendo imágenes de alta calidad de manera rápida y eficiente para su uso en diferentes canales de comunicación. </a:t>
            </a:r>
          </a:p>
          <a:p>
            <a:endParaRPr lang="es-ES" b="0" i="0" dirty="0">
              <a:solidFill>
                <a:srgbClr val="D1D5DB"/>
              </a:solidFill>
              <a:effectLst/>
              <a:latin typeface="Söhne"/>
            </a:endParaRPr>
          </a:p>
          <a:p>
            <a:r>
              <a:rPr lang="es-ES" b="0" i="0" dirty="0">
                <a:solidFill>
                  <a:srgbClr val="D1D5DB"/>
                </a:solidFill>
                <a:effectLst/>
                <a:latin typeface="Söhne"/>
              </a:rPr>
              <a:t>Además, la generación automática de imágenes libera tiempo y recursos para que los equipos creativos se enfoquen en tareas estratégicas y creativas. </a:t>
            </a:r>
          </a:p>
          <a:p>
            <a:endParaRPr lang="es-ES" b="0" i="0" dirty="0">
              <a:solidFill>
                <a:srgbClr val="D1D5DB"/>
              </a:solidFill>
              <a:effectLst/>
              <a:latin typeface="Söhne"/>
            </a:endParaRPr>
          </a:p>
          <a:p>
            <a:r>
              <a:rPr lang="es-ES" b="0" i="0" dirty="0">
                <a:solidFill>
                  <a:srgbClr val="D1D5DB"/>
                </a:solidFill>
                <a:effectLst/>
                <a:latin typeface="Söhne"/>
              </a:rPr>
              <a:t>Las IA también pueden analizar datos de los clientes para generar imágenes personalizadas, mejorando la experiencia del cliente y aumentando las oportunidades de ventas adicionales. Tecnologías de software como </a:t>
            </a:r>
            <a:r>
              <a:rPr lang="es-ES" b="0" i="0" dirty="0" err="1">
                <a:solidFill>
                  <a:srgbClr val="D1D5DB"/>
                </a:solidFill>
                <a:effectLst/>
                <a:latin typeface="Söhne"/>
              </a:rPr>
              <a:t>Canva</a:t>
            </a:r>
            <a:r>
              <a:rPr lang="es-ES" b="0" i="0" dirty="0">
                <a:solidFill>
                  <a:srgbClr val="D1D5DB"/>
                </a:solidFill>
                <a:effectLst/>
                <a:latin typeface="Söhne"/>
              </a:rPr>
              <a:t> y Microsoft </a:t>
            </a:r>
            <a:r>
              <a:rPr lang="es-ES" b="0" i="0" dirty="0" err="1">
                <a:solidFill>
                  <a:srgbClr val="D1D5DB"/>
                </a:solidFill>
                <a:effectLst/>
                <a:latin typeface="Söhne"/>
              </a:rPr>
              <a:t>Designer</a:t>
            </a:r>
            <a:r>
              <a:rPr lang="es-ES" b="0" i="0" dirty="0">
                <a:solidFill>
                  <a:srgbClr val="D1D5DB"/>
                </a:solidFill>
                <a:effectLst/>
                <a:latin typeface="Söhne"/>
              </a:rPr>
              <a:t> integran cada vez más opciones enfocadas en IA para realizar diseños y material publicitario, lo que amplía aún más las posibilidades para las </a:t>
            </a:r>
            <a:r>
              <a:rPr lang="es-ES" b="0" i="0" dirty="0" err="1">
                <a:solidFill>
                  <a:srgbClr val="D1D5DB"/>
                </a:solidFill>
                <a:effectLst/>
                <a:latin typeface="Söhne"/>
              </a:rPr>
              <a:t>PYMEs</a:t>
            </a:r>
            <a:r>
              <a:rPr lang="es-ES" b="0" i="0" dirty="0">
                <a:solidFill>
                  <a:srgbClr val="D1D5DB"/>
                </a:solidFill>
                <a:effectLst/>
                <a:latin typeface="Söhne"/>
              </a:rPr>
              <a:t> en términos de comunicación visual. </a:t>
            </a:r>
          </a:p>
          <a:p>
            <a:endParaRPr lang="es-ES" b="0" i="0" dirty="0">
              <a:solidFill>
                <a:srgbClr val="D1D5DB"/>
              </a:solidFill>
              <a:effectLst/>
              <a:latin typeface="Söhne"/>
            </a:endParaRPr>
          </a:p>
          <a:p>
            <a:r>
              <a:rPr lang="es-ES" b="0" i="0" dirty="0">
                <a:solidFill>
                  <a:srgbClr val="D1D5DB"/>
                </a:solidFill>
                <a:effectLst/>
                <a:latin typeface="Söhne"/>
              </a:rPr>
              <a:t>Las </a:t>
            </a:r>
            <a:r>
              <a:rPr lang="es-ES" b="0" i="0" dirty="0" err="1">
                <a:solidFill>
                  <a:srgbClr val="D1D5DB"/>
                </a:solidFill>
                <a:effectLst/>
                <a:latin typeface="Söhne"/>
              </a:rPr>
              <a:t>PYMEs</a:t>
            </a:r>
            <a:r>
              <a:rPr lang="es-ES" b="0" i="0" dirty="0">
                <a:solidFill>
                  <a:srgbClr val="D1D5DB"/>
                </a:solidFill>
                <a:effectLst/>
                <a:latin typeface="Söhne"/>
              </a:rPr>
              <a:t> pueden mejorar su eficiencia, competitividad y efectividad en la comunicación visual.</a:t>
            </a:r>
          </a:p>
        </p:txBody>
      </p:sp>
      <p:sp>
        <p:nvSpPr>
          <p:cNvPr id="4" name="Marcador de número de diapositiva 3"/>
          <p:cNvSpPr>
            <a:spLocks noGrp="1"/>
          </p:cNvSpPr>
          <p:nvPr>
            <p:ph type="sldNum" sz="quarter" idx="5"/>
          </p:nvPr>
        </p:nvSpPr>
        <p:spPr/>
        <p:txBody>
          <a:bodyPr/>
          <a:lstStyle/>
          <a:p>
            <a:fld id="{4C9041AC-0AF9-415D-8935-904CE3F0E089}" type="slidenum">
              <a:rPr lang="es-CO" smtClean="0"/>
              <a:t>4</a:t>
            </a:fld>
            <a:endParaRPr lang="es-CO"/>
          </a:p>
        </p:txBody>
      </p:sp>
    </p:spTree>
    <p:extLst>
      <p:ext uri="{BB962C8B-B14F-4D97-AF65-F5344CB8AC3E}">
        <p14:creationId xmlns:p14="http://schemas.microsoft.com/office/powerpoint/2010/main" val="2130400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a:t>SoundDraw</a:t>
            </a:r>
            <a:r>
              <a:rPr lang="es-ES" dirty="0"/>
              <a:t> Amper Music son dos de las muchas aplicaciones que con inteligencia artificial crean música, al ser generadas por inteligencia artificial puedes utilizarla en tus proyectos, videos de tu empresa, podcast, o cualquier contenido multimedia que te imagines y por otra parte</a:t>
            </a:r>
            <a:r>
              <a:rPr lang="es-CO" b="0" i="0" dirty="0">
                <a:solidFill>
                  <a:schemeClr val="tx1"/>
                </a:solidFill>
                <a:effectLst/>
                <a:latin typeface="+mn-lt"/>
              </a:rPr>
              <a:t> </a:t>
            </a:r>
            <a:r>
              <a:rPr lang="es-ES" b="0" i="0" dirty="0">
                <a:solidFill>
                  <a:srgbClr val="D1D5DB"/>
                </a:solidFill>
                <a:effectLst/>
                <a:latin typeface="Söhne"/>
              </a:rPr>
              <a:t>Adobe Podcast, es una aplicación basada en IA desarrollada por Adobe que tiene la capacidad de mejorar la calidad del sonido en grabaciones. Esta herramienta utiliza algoritmos de IA avanzados para analizar y procesar el audio, permitiendo incluso limpiar el sonido de una conversación en la calle al eliminar por completo los ruidos de los autos y los transeúntes. Esto resulta especialmente útil para aquellos que trabajan en producciones de audio, podcasts o cualquier otro tipo de contenido multimedia donde la calidad del sonido es crucial.</a:t>
            </a:r>
            <a:endParaRPr lang="es-CO" dirty="0"/>
          </a:p>
        </p:txBody>
      </p:sp>
      <p:sp>
        <p:nvSpPr>
          <p:cNvPr id="4" name="Marcador de número de diapositiva 3"/>
          <p:cNvSpPr>
            <a:spLocks noGrp="1"/>
          </p:cNvSpPr>
          <p:nvPr>
            <p:ph type="sldNum" sz="quarter" idx="5"/>
          </p:nvPr>
        </p:nvSpPr>
        <p:spPr/>
        <p:txBody>
          <a:bodyPr/>
          <a:lstStyle/>
          <a:p>
            <a:fld id="{4C9041AC-0AF9-415D-8935-904CE3F0E089}" type="slidenum">
              <a:rPr lang="es-CO" smtClean="0"/>
              <a:t>5</a:t>
            </a:fld>
            <a:endParaRPr lang="es-CO"/>
          </a:p>
        </p:txBody>
      </p:sp>
    </p:spTree>
    <p:extLst>
      <p:ext uri="{BB962C8B-B14F-4D97-AF65-F5344CB8AC3E}">
        <p14:creationId xmlns:p14="http://schemas.microsoft.com/office/powerpoint/2010/main" val="4075675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s-ES" sz="2800" b="0" i="0" dirty="0">
                <a:solidFill>
                  <a:srgbClr val="374151"/>
                </a:solidFill>
                <a:effectLst/>
                <a:latin typeface="Inter"/>
              </a:rPr>
              <a:t>Según se explica en la página oficial de </a:t>
            </a:r>
            <a:r>
              <a:rPr lang="es-ES" sz="2800" b="0" i="0" dirty="0" err="1">
                <a:solidFill>
                  <a:srgbClr val="374151"/>
                </a:solidFill>
                <a:effectLst/>
                <a:latin typeface="Inter"/>
              </a:rPr>
              <a:t>Whisper</a:t>
            </a:r>
            <a:r>
              <a:rPr lang="es-ES" sz="2800" b="0" i="0" dirty="0">
                <a:solidFill>
                  <a:srgbClr val="374151"/>
                </a:solidFill>
                <a:effectLst/>
                <a:latin typeface="Inter"/>
              </a:rPr>
              <a:t> "es </a:t>
            </a:r>
            <a:r>
              <a:rPr lang="es-ES" sz="2800" b="1" i="0" dirty="0">
                <a:solidFill>
                  <a:srgbClr val="374151"/>
                </a:solidFill>
                <a:effectLst/>
                <a:latin typeface="Inter"/>
              </a:rPr>
              <a:t>un sistema de reconocimiento automático de voz (ASR)</a:t>
            </a:r>
            <a:r>
              <a:rPr lang="es-ES" sz="2800" b="0" i="0" dirty="0">
                <a:solidFill>
                  <a:srgbClr val="374151"/>
                </a:solidFill>
                <a:effectLst/>
                <a:latin typeface="Inter"/>
              </a:rPr>
              <a:t> entrenado con más de 680,000 horas de datos supervisados multilingües y multitarea recopilados de la web".</a:t>
            </a:r>
          </a:p>
          <a:p>
            <a:pPr algn="l"/>
            <a:r>
              <a:rPr lang="es-ES" sz="2800" b="0" i="0" dirty="0">
                <a:solidFill>
                  <a:srgbClr val="374151"/>
                </a:solidFill>
                <a:effectLst/>
                <a:latin typeface="Inter"/>
              </a:rPr>
              <a:t>El programa no solo es capaz de convertir a texto lo que escucha, sino que también de traducirlo al inglés en tiempo (por ahora) con resultados sorprendentes. La herramienta es muy precisa, reconoce la puntuación y es capaz de entender hasta las voces veloces y complejas. He aquí un ejemplo:</a:t>
            </a:r>
          </a:p>
          <a:p>
            <a:pPr algn="ctr"/>
            <a:endParaRPr lang="es-CO" dirty="0"/>
          </a:p>
        </p:txBody>
      </p:sp>
      <p:sp>
        <p:nvSpPr>
          <p:cNvPr id="4" name="Marcador de número de diapositiva 3"/>
          <p:cNvSpPr>
            <a:spLocks noGrp="1"/>
          </p:cNvSpPr>
          <p:nvPr>
            <p:ph type="sldNum" sz="quarter" idx="5"/>
          </p:nvPr>
        </p:nvSpPr>
        <p:spPr/>
        <p:txBody>
          <a:bodyPr/>
          <a:lstStyle/>
          <a:p>
            <a:fld id="{4C9041AC-0AF9-415D-8935-904CE3F0E089}" type="slidenum">
              <a:rPr lang="es-CO" smtClean="0"/>
              <a:t>6</a:t>
            </a:fld>
            <a:endParaRPr lang="es-CO"/>
          </a:p>
        </p:txBody>
      </p:sp>
    </p:spTree>
    <p:extLst>
      <p:ext uri="{BB962C8B-B14F-4D97-AF65-F5344CB8AC3E}">
        <p14:creationId xmlns:p14="http://schemas.microsoft.com/office/powerpoint/2010/main" val="1776324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nSpc>
                <a:spcPct val="107000"/>
              </a:lnSpc>
              <a:spcAft>
                <a:spcPts val="800"/>
              </a:spcAft>
            </a:pP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Soporte al cliente:</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Las empresas pueden utilizar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ChatGPT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para ofrecer soporte al cliente en tiempo real.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ChatGPT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puede ser entrenado para responder preguntas frecuentes de los clientes y proporcionar soluciones a los problemas comunes. Esto puede liberar a los empleados para trabajar en tareas más complejas y garantizar que los clientes reciban una respuesta rápida y precisa.</a:t>
            </a:r>
          </a:p>
          <a:p>
            <a:pPr>
              <a:lnSpc>
                <a:spcPct val="107000"/>
              </a:lnSpc>
              <a:spcAft>
                <a:spcPts val="800"/>
              </a:spcAft>
            </a:pP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Programación de citas y reservas:</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ChatGPT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puede ser utilizado para programar citas y reservas para los clientes. Los clientes pueden interactuar con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ChatGPT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 través de una interfaz de chat y programar citas o reservar servicios sin la necesidad de hablar con un miembro del personal. Esto puede reducir el tiempo que los empleados dedican a la programación de citas y reservas y garantizar una experiencia de usuario más rápida y conveniente para los clientes.</a:t>
            </a:r>
          </a:p>
          <a:p>
            <a:pPr>
              <a:lnSpc>
                <a:spcPct val="107000"/>
              </a:lnSpc>
              <a:spcAft>
                <a:spcPts val="800"/>
              </a:spcAf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Automatización de tareas repetitivas:</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Las empresas pueden utilizar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ChatGPT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para automatizar tareas repetitivas, como la entrada de datos o la actualización de información del cliente.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ChatGPT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puede ser entrenado para reconocer patrones en los datos y actualizar automáticamente la información del cliente en un sistema existente, lo que reduce la necesidad de que los empleados realicen estas tareas manualmente.</a:t>
            </a:r>
          </a:p>
          <a:p>
            <a:pPr>
              <a:lnSpc>
                <a:spcPct val="107000"/>
              </a:lnSpc>
              <a:spcAft>
                <a:spcPts val="800"/>
              </a:spcAft>
            </a:pP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Análisis de datos:</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ChatGPT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puede ser utilizado para analizar grandes cantidades de datos y realizar predicciones precisas sobre el futuro del negocio. Por ejemplo, puede ser utilizado para analizar los patrones de venta y predecir las tendencias futuras del mercado. Esto puede ayudar a las empresas a tomar decisiones informadas sobre cómo mejorar sus estrategias de marketing y ventas.</a:t>
            </a:r>
          </a:p>
          <a:p>
            <a:endParaRPr lang="es-CO" dirty="0"/>
          </a:p>
        </p:txBody>
      </p:sp>
      <p:sp>
        <p:nvSpPr>
          <p:cNvPr id="4" name="Marcador de número de diapositiva 3"/>
          <p:cNvSpPr>
            <a:spLocks noGrp="1"/>
          </p:cNvSpPr>
          <p:nvPr>
            <p:ph type="sldNum" sz="quarter" idx="5"/>
          </p:nvPr>
        </p:nvSpPr>
        <p:spPr/>
        <p:txBody>
          <a:bodyPr/>
          <a:lstStyle/>
          <a:p>
            <a:fld id="{4C9041AC-0AF9-415D-8935-904CE3F0E089}" type="slidenum">
              <a:rPr lang="es-CO" smtClean="0"/>
              <a:t>7</a:t>
            </a:fld>
            <a:endParaRPr lang="es-CO"/>
          </a:p>
        </p:txBody>
      </p:sp>
    </p:spTree>
    <p:extLst>
      <p:ext uri="{BB962C8B-B14F-4D97-AF65-F5344CB8AC3E}">
        <p14:creationId xmlns:p14="http://schemas.microsoft.com/office/powerpoint/2010/main" val="1057188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a:lnSpc>
                <a:spcPct val="107000"/>
              </a:lnSpc>
              <a:spcAft>
                <a:spcPts val="800"/>
              </a:spcAft>
            </a:pP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Muchas empresas ya han implementado con éxito tecnologías de IA en sus procesos. Algunos ejemplos de empresas que han utilizado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ChatGPT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y otras IA incluyen:}</a:t>
            </a:r>
          </a:p>
          <a:p>
            <a:pPr marL="228600">
              <a:lnSpc>
                <a:spcPct val="107000"/>
              </a:lnSpc>
              <a:spcAft>
                <a:spcPts val="800"/>
              </a:spcAft>
            </a:pP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Pizza Hut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Utilizó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ChatGPT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para crear un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chatbot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que permite a los clientes realizar pedidos de pizza a través de Facebook Messenger.</a:t>
            </a:r>
          </a:p>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Adidas:</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Utilizó la analítica de datos y el machine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learning</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para mejorar la eficiencia de su cadena de suministro y reducir el tiempo de espera de los clientes.</a:t>
            </a:r>
          </a:p>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Royal Bank </a:t>
            </a:r>
            <a:r>
              <a:rPr lang="es-CO" sz="1800" b="1"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 Scotland:</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Utilizó el procesamiento del lenguaje natural para crear un asistente virtual que responde preguntas comunes de los clientes y los dirige a los recursos adecuados.</a:t>
            </a:r>
          </a:p>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AVANTEC.DS: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Medicus</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es una plataforma especializada en servicios Médicos para Centros de Salud y ahora incorpora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ChatGpt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para ayudar al doctor a analizar los datos de los pacientes y predecir posibles patologías.</a:t>
            </a:r>
          </a:p>
          <a:p>
            <a:endParaRPr lang="es-CO" dirty="0"/>
          </a:p>
        </p:txBody>
      </p:sp>
      <p:sp>
        <p:nvSpPr>
          <p:cNvPr id="4" name="Marcador de número de diapositiva 3"/>
          <p:cNvSpPr>
            <a:spLocks noGrp="1"/>
          </p:cNvSpPr>
          <p:nvPr>
            <p:ph type="sldNum" sz="quarter" idx="5"/>
          </p:nvPr>
        </p:nvSpPr>
        <p:spPr/>
        <p:txBody>
          <a:bodyPr/>
          <a:lstStyle/>
          <a:p>
            <a:fld id="{4C9041AC-0AF9-415D-8935-904CE3F0E089}" type="slidenum">
              <a:rPr lang="es-CO" smtClean="0"/>
              <a:t>8</a:t>
            </a:fld>
            <a:endParaRPr lang="es-CO"/>
          </a:p>
        </p:txBody>
      </p:sp>
    </p:spTree>
    <p:extLst>
      <p:ext uri="{BB962C8B-B14F-4D97-AF65-F5344CB8AC3E}">
        <p14:creationId xmlns:p14="http://schemas.microsoft.com/office/powerpoint/2010/main" val="1792361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Si estás interesado en integrar tecnologías de IA en tu pyme, aquí te dejamos algunos consejos prácticos:</a:t>
            </a:r>
          </a:p>
          <a:p>
            <a:endParaRPr lang="es-ES" dirty="0"/>
          </a:p>
          <a:p>
            <a:r>
              <a:rPr lang="es-ES" dirty="0"/>
              <a:t>• Comienza con pequeños proyectos piloto para probar la tecnología y evaluar su impacto en tu empresa.</a:t>
            </a:r>
          </a:p>
          <a:p>
            <a:r>
              <a:rPr lang="es-ES" dirty="0"/>
              <a:t>• Capacita a tus empleados en la utilización de las tecnologías de IA y fomenta una cultura de innovación.</a:t>
            </a:r>
          </a:p>
          <a:p>
            <a:r>
              <a:rPr lang="es-ES" dirty="0"/>
              <a:t>• Considera la seguridad y privacidad de los datos al utilizar tecnologías de IA.</a:t>
            </a:r>
          </a:p>
          <a:p>
            <a:r>
              <a:rPr lang="es-ES" dirty="0"/>
              <a:t>• Busca asesoramiento especializado en la implementación de tecnologías de IA en tu empresa.</a:t>
            </a:r>
          </a:p>
          <a:p>
            <a:endParaRPr lang="es-CO" dirty="0"/>
          </a:p>
        </p:txBody>
      </p:sp>
      <p:sp>
        <p:nvSpPr>
          <p:cNvPr id="4" name="Marcador de número de diapositiva 3"/>
          <p:cNvSpPr>
            <a:spLocks noGrp="1"/>
          </p:cNvSpPr>
          <p:nvPr>
            <p:ph type="sldNum" sz="quarter" idx="5"/>
          </p:nvPr>
        </p:nvSpPr>
        <p:spPr/>
        <p:txBody>
          <a:bodyPr/>
          <a:lstStyle/>
          <a:p>
            <a:fld id="{4C9041AC-0AF9-415D-8935-904CE3F0E089}" type="slidenum">
              <a:rPr lang="es-CO" smtClean="0"/>
              <a:t>9</a:t>
            </a:fld>
            <a:endParaRPr lang="es-CO"/>
          </a:p>
        </p:txBody>
      </p:sp>
    </p:spTree>
    <p:extLst>
      <p:ext uri="{BB962C8B-B14F-4D97-AF65-F5344CB8AC3E}">
        <p14:creationId xmlns:p14="http://schemas.microsoft.com/office/powerpoint/2010/main" val="2641962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CA6286-4EB0-4268-BEB4-E042B87B88E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EE98445E-E6B1-43FE-9813-9859F293D7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E939604C-8769-4598-92CD-2222BD1ED0B3}"/>
              </a:ext>
            </a:extLst>
          </p:cNvPr>
          <p:cNvSpPr>
            <a:spLocks noGrp="1"/>
          </p:cNvSpPr>
          <p:nvPr>
            <p:ph type="dt" sz="half" idx="10"/>
          </p:nvPr>
        </p:nvSpPr>
        <p:spPr/>
        <p:txBody>
          <a:bodyPr/>
          <a:lstStyle/>
          <a:p>
            <a:fld id="{FE72869F-1D03-4DA5-BAAA-41C85C4E99CF}" type="datetimeFigureOut">
              <a:rPr lang="es-CO" smtClean="0"/>
              <a:t>27/06/2023</a:t>
            </a:fld>
            <a:endParaRPr lang="es-CO"/>
          </a:p>
        </p:txBody>
      </p:sp>
      <p:sp>
        <p:nvSpPr>
          <p:cNvPr id="5" name="Marcador de pie de página 4">
            <a:extLst>
              <a:ext uri="{FF2B5EF4-FFF2-40B4-BE49-F238E27FC236}">
                <a16:creationId xmlns:a16="http://schemas.microsoft.com/office/drawing/2014/main" id="{10A00BBB-1A70-4261-8E84-1EAC92EA3F4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DAC171F-2000-4BDF-94D8-04DA4BA48D3F}"/>
              </a:ext>
            </a:extLst>
          </p:cNvPr>
          <p:cNvSpPr>
            <a:spLocks noGrp="1"/>
          </p:cNvSpPr>
          <p:nvPr>
            <p:ph type="sldNum" sz="quarter" idx="12"/>
          </p:nvPr>
        </p:nvSpPr>
        <p:spPr/>
        <p:txBody>
          <a:bodyPr/>
          <a:lstStyle/>
          <a:p>
            <a:fld id="{413E398E-A306-481C-87DE-C3A1C17A1607}" type="slidenum">
              <a:rPr lang="es-CO" smtClean="0"/>
              <a:t>‹Nº›</a:t>
            </a:fld>
            <a:endParaRPr lang="es-CO"/>
          </a:p>
        </p:txBody>
      </p:sp>
    </p:spTree>
    <p:extLst>
      <p:ext uri="{BB962C8B-B14F-4D97-AF65-F5344CB8AC3E}">
        <p14:creationId xmlns:p14="http://schemas.microsoft.com/office/powerpoint/2010/main" val="2975056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3E0450-31A4-4641-8A30-8E360684EE9F}"/>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4F61A1AB-2159-4A67-BA2E-FBAC87E35AE1}"/>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A4AE474-F04F-476E-98EF-6DCD57C9C203}"/>
              </a:ext>
            </a:extLst>
          </p:cNvPr>
          <p:cNvSpPr>
            <a:spLocks noGrp="1"/>
          </p:cNvSpPr>
          <p:nvPr>
            <p:ph type="dt" sz="half" idx="10"/>
          </p:nvPr>
        </p:nvSpPr>
        <p:spPr/>
        <p:txBody>
          <a:bodyPr/>
          <a:lstStyle/>
          <a:p>
            <a:fld id="{FE72869F-1D03-4DA5-BAAA-41C85C4E99CF}" type="datetimeFigureOut">
              <a:rPr lang="es-CO" smtClean="0"/>
              <a:t>27/06/2023</a:t>
            </a:fld>
            <a:endParaRPr lang="es-CO"/>
          </a:p>
        </p:txBody>
      </p:sp>
      <p:sp>
        <p:nvSpPr>
          <p:cNvPr id="5" name="Marcador de pie de página 4">
            <a:extLst>
              <a:ext uri="{FF2B5EF4-FFF2-40B4-BE49-F238E27FC236}">
                <a16:creationId xmlns:a16="http://schemas.microsoft.com/office/drawing/2014/main" id="{F41D69BC-6E51-4DAB-A495-9799C0B87B5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C312B92-5E7E-46E9-BE1E-1257681E535E}"/>
              </a:ext>
            </a:extLst>
          </p:cNvPr>
          <p:cNvSpPr>
            <a:spLocks noGrp="1"/>
          </p:cNvSpPr>
          <p:nvPr>
            <p:ph type="sldNum" sz="quarter" idx="12"/>
          </p:nvPr>
        </p:nvSpPr>
        <p:spPr/>
        <p:txBody>
          <a:bodyPr/>
          <a:lstStyle/>
          <a:p>
            <a:fld id="{413E398E-A306-481C-87DE-C3A1C17A1607}" type="slidenum">
              <a:rPr lang="es-CO" smtClean="0"/>
              <a:t>‹Nº›</a:t>
            </a:fld>
            <a:endParaRPr lang="es-CO"/>
          </a:p>
        </p:txBody>
      </p:sp>
    </p:spTree>
    <p:extLst>
      <p:ext uri="{BB962C8B-B14F-4D97-AF65-F5344CB8AC3E}">
        <p14:creationId xmlns:p14="http://schemas.microsoft.com/office/powerpoint/2010/main" val="3673354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4A7DFA3-B1C7-4AC9-8C1F-75AEAE97BB7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A878A1C6-36AE-41AA-8751-DC6C3231A44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95EBB42-3ACD-4F2C-B685-2C0B1EFB151B}"/>
              </a:ext>
            </a:extLst>
          </p:cNvPr>
          <p:cNvSpPr>
            <a:spLocks noGrp="1"/>
          </p:cNvSpPr>
          <p:nvPr>
            <p:ph type="dt" sz="half" idx="10"/>
          </p:nvPr>
        </p:nvSpPr>
        <p:spPr/>
        <p:txBody>
          <a:bodyPr/>
          <a:lstStyle/>
          <a:p>
            <a:fld id="{FE72869F-1D03-4DA5-BAAA-41C85C4E99CF}" type="datetimeFigureOut">
              <a:rPr lang="es-CO" smtClean="0"/>
              <a:t>27/06/2023</a:t>
            </a:fld>
            <a:endParaRPr lang="es-CO"/>
          </a:p>
        </p:txBody>
      </p:sp>
      <p:sp>
        <p:nvSpPr>
          <p:cNvPr id="5" name="Marcador de pie de página 4">
            <a:extLst>
              <a:ext uri="{FF2B5EF4-FFF2-40B4-BE49-F238E27FC236}">
                <a16:creationId xmlns:a16="http://schemas.microsoft.com/office/drawing/2014/main" id="{AE8B3C59-67EE-4EF7-BD4F-99D97A7139E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24744C0-FE8B-443B-BE7A-C2A569C3C6BC}"/>
              </a:ext>
            </a:extLst>
          </p:cNvPr>
          <p:cNvSpPr>
            <a:spLocks noGrp="1"/>
          </p:cNvSpPr>
          <p:nvPr>
            <p:ph type="sldNum" sz="quarter" idx="12"/>
          </p:nvPr>
        </p:nvSpPr>
        <p:spPr/>
        <p:txBody>
          <a:bodyPr/>
          <a:lstStyle/>
          <a:p>
            <a:fld id="{413E398E-A306-481C-87DE-C3A1C17A1607}" type="slidenum">
              <a:rPr lang="es-CO" smtClean="0"/>
              <a:t>‹Nº›</a:t>
            </a:fld>
            <a:endParaRPr lang="es-CO"/>
          </a:p>
        </p:txBody>
      </p:sp>
    </p:spTree>
    <p:extLst>
      <p:ext uri="{BB962C8B-B14F-4D97-AF65-F5344CB8AC3E}">
        <p14:creationId xmlns:p14="http://schemas.microsoft.com/office/powerpoint/2010/main" val="4048512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A77E70-120B-42FC-9516-E7B2F1DB2CC7}"/>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ACB360D-98C1-45A4-A4CB-EE9346CBB3B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9417DDB-22A3-4124-A8A3-EEF5DF9200A1}"/>
              </a:ext>
            </a:extLst>
          </p:cNvPr>
          <p:cNvSpPr>
            <a:spLocks noGrp="1"/>
          </p:cNvSpPr>
          <p:nvPr>
            <p:ph type="dt" sz="half" idx="10"/>
          </p:nvPr>
        </p:nvSpPr>
        <p:spPr/>
        <p:txBody>
          <a:bodyPr/>
          <a:lstStyle/>
          <a:p>
            <a:fld id="{FE72869F-1D03-4DA5-BAAA-41C85C4E99CF}" type="datetimeFigureOut">
              <a:rPr lang="es-CO" smtClean="0"/>
              <a:t>27/06/2023</a:t>
            </a:fld>
            <a:endParaRPr lang="es-CO"/>
          </a:p>
        </p:txBody>
      </p:sp>
      <p:sp>
        <p:nvSpPr>
          <p:cNvPr id="5" name="Marcador de pie de página 4">
            <a:extLst>
              <a:ext uri="{FF2B5EF4-FFF2-40B4-BE49-F238E27FC236}">
                <a16:creationId xmlns:a16="http://schemas.microsoft.com/office/drawing/2014/main" id="{FF16BCF1-1D67-40DF-B797-EDEB48F6D00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0B6DE62-445F-444F-A816-71803452F7A6}"/>
              </a:ext>
            </a:extLst>
          </p:cNvPr>
          <p:cNvSpPr>
            <a:spLocks noGrp="1"/>
          </p:cNvSpPr>
          <p:nvPr>
            <p:ph type="sldNum" sz="quarter" idx="12"/>
          </p:nvPr>
        </p:nvSpPr>
        <p:spPr/>
        <p:txBody>
          <a:bodyPr/>
          <a:lstStyle/>
          <a:p>
            <a:fld id="{413E398E-A306-481C-87DE-C3A1C17A1607}" type="slidenum">
              <a:rPr lang="es-CO" smtClean="0"/>
              <a:t>‹Nº›</a:t>
            </a:fld>
            <a:endParaRPr lang="es-CO"/>
          </a:p>
        </p:txBody>
      </p:sp>
    </p:spTree>
    <p:extLst>
      <p:ext uri="{BB962C8B-B14F-4D97-AF65-F5344CB8AC3E}">
        <p14:creationId xmlns:p14="http://schemas.microsoft.com/office/powerpoint/2010/main" val="493113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4855AE-F9D4-4BF3-AE95-7C14D9C232C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1E7A18DC-00BF-4CFC-91B4-24F84A7C77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AB0E4B2-5FF8-4FCE-A7F9-5873BED00895}"/>
              </a:ext>
            </a:extLst>
          </p:cNvPr>
          <p:cNvSpPr>
            <a:spLocks noGrp="1"/>
          </p:cNvSpPr>
          <p:nvPr>
            <p:ph type="dt" sz="half" idx="10"/>
          </p:nvPr>
        </p:nvSpPr>
        <p:spPr/>
        <p:txBody>
          <a:bodyPr/>
          <a:lstStyle/>
          <a:p>
            <a:fld id="{FE72869F-1D03-4DA5-BAAA-41C85C4E99CF}" type="datetimeFigureOut">
              <a:rPr lang="es-CO" smtClean="0"/>
              <a:t>27/06/2023</a:t>
            </a:fld>
            <a:endParaRPr lang="es-CO"/>
          </a:p>
        </p:txBody>
      </p:sp>
      <p:sp>
        <p:nvSpPr>
          <p:cNvPr id="5" name="Marcador de pie de página 4">
            <a:extLst>
              <a:ext uri="{FF2B5EF4-FFF2-40B4-BE49-F238E27FC236}">
                <a16:creationId xmlns:a16="http://schemas.microsoft.com/office/drawing/2014/main" id="{23AC10A8-A2C0-4B59-86B9-5ECB5C6047F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74151A8B-2A76-4A45-AD1F-3BD981AAE2BA}"/>
              </a:ext>
            </a:extLst>
          </p:cNvPr>
          <p:cNvSpPr>
            <a:spLocks noGrp="1"/>
          </p:cNvSpPr>
          <p:nvPr>
            <p:ph type="sldNum" sz="quarter" idx="12"/>
          </p:nvPr>
        </p:nvSpPr>
        <p:spPr/>
        <p:txBody>
          <a:bodyPr/>
          <a:lstStyle/>
          <a:p>
            <a:fld id="{413E398E-A306-481C-87DE-C3A1C17A1607}" type="slidenum">
              <a:rPr lang="es-CO" smtClean="0"/>
              <a:t>‹Nº›</a:t>
            </a:fld>
            <a:endParaRPr lang="es-CO"/>
          </a:p>
        </p:txBody>
      </p:sp>
    </p:spTree>
    <p:extLst>
      <p:ext uri="{BB962C8B-B14F-4D97-AF65-F5344CB8AC3E}">
        <p14:creationId xmlns:p14="http://schemas.microsoft.com/office/powerpoint/2010/main" val="3925191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AC0EB-CF98-491C-B0B5-79C640BC341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4E3E2B2-68A5-4843-984E-6DB272E9B58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C3DA98F1-D27A-47E8-A977-7C5E6D57F2C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88AC09A-C56F-4BD5-A4C9-136423B3B161}"/>
              </a:ext>
            </a:extLst>
          </p:cNvPr>
          <p:cNvSpPr>
            <a:spLocks noGrp="1"/>
          </p:cNvSpPr>
          <p:nvPr>
            <p:ph type="dt" sz="half" idx="10"/>
          </p:nvPr>
        </p:nvSpPr>
        <p:spPr/>
        <p:txBody>
          <a:bodyPr/>
          <a:lstStyle/>
          <a:p>
            <a:fld id="{FE72869F-1D03-4DA5-BAAA-41C85C4E99CF}" type="datetimeFigureOut">
              <a:rPr lang="es-CO" smtClean="0"/>
              <a:t>27/06/2023</a:t>
            </a:fld>
            <a:endParaRPr lang="es-CO"/>
          </a:p>
        </p:txBody>
      </p:sp>
      <p:sp>
        <p:nvSpPr>
          <p:cNvPr id="6" name="Marcador de pie de página 5">
            <a:extLst>
              <a:ext uri="{FF2B5EF4-FFF2-40B4-BE49-F238E27FC236}">
                <a16:creationId xmlns:a16="http://schemas.microsoft.com/office/drawing/2014/main" id="{A52E7A73-C1C3-46F6-AD00-65421BB28AD7}"/>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1A91CF5-95A0-4E2C-894D-464A9269AD5B}"/>
              </a:ext>
            </a:extLst>
          </p:cNvPr>
          <p:cNvSpPr>
            <a:spLocks noGrp="1"/>
          </p:cNvSpPr>
          <p:nvPr>
            <p:ph type="sldNum" sz="quarter" idx="12"/>
          </p:nvPr>
        </p:nvSpPr>
        <p:spPr/>
        <p:txBody>
          <a:bodyPr/>
          <a:lstStyle/>
          <a:p>
            <a:fld id="{413E398E-A306-481C-87DE-C3A1C17A1607}" type="slidenum">
              <a:rPr lang="es-CO" smtClean="0"/>
              <a:t>‹Nº›</a:t>
            </a:fld>
            <a:endParaRPr lang="es-CO"/>
          </a:p>
        </p:txBody>
      </p:sp>
    </p:spTree>
    <p:extLst>
      <p:ext uri="{BB962C8B-B14F-4D97-AF65-F5344CB8AC3E}">
        <p14:creationId xmlns:p14="http://schemas.microsoft.com/office/powerpoint/2010/main" val="2445847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2BD383-7AFD-457C-ABA1-6CBCB286BC2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FB975F8D-B1F9-4D43-AE28-80DFC03770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9C97255-B7F8-4011-974E-F005E578716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F95A08FB-96CB-4D69-B83F-25FDA008A9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7BBB768-48C0-4D21-8F19-DF313CD712F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1565045-48A7-4F5D-8743-828137107398}"/>
              </a:ext>
            </a:extLst>
          </p:cNvPr>
          <p:cNvSpPr>
            <a:spLocks noGrp="1"/>
          </p:cNvSpPr>
          <p:nvPr>
            <p:ph type="dt" sz="half" idx="10"/>
          </p:nvPr>
        </p:nvSpPr>
        <p:spPr/>
        <p:txBody>
          <a:bodyPr/>
          <a:lstStyle/>
          <a:p>
            <a:fld id="{FE72869F-1D03-4DA5-BAAA-41C85C4E99CF}" type="datetimeFigureOut">
              <a:rPr lang="es-CO" smtClean="0"/>
              <a:t>27/06/2023</a:t>
            </a:fld>
            <a:endParaRPr lang="es-CO"/>
          </a:p>
        </p:txBody>
      </p:sp>
      <p:sp>
        <p:nvSpPr>
          <p:cNvPr id="8" name="Marcador de pie de página 7">
            <a:extLst>
              <a:ext uri="{FF2B5EF4-FFF2-40B4-BE49-F238E27FC236}">
                <a16:creationId xmlns:a16="http://schemas.microsoft.com/office/drawing/2014/main" id="{7E645F3E-C600-40C3-BCD6-99C46502DD62}"/>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FDB76CDB-2FF4-4B0E-BE38-01003702933A}"/>
              </a:ext>
            </a:extLst>
          </p:cNvPr>
          <p:cNvSpPr>
            <a:spLocks noGrp="1"/>
          </p:cNvSpPr>
          <p:nvPr>
            <p:ph type="sldNum" sz="quarter" idx="12"/>
          </p:nvPr>
        </p:nvSpPr>
        <p:spPr/>
        <p:txBody>
          <a:bodyPr/>
          <a:lstStyle/>
          <a:p>
            <a:fld id="{413E398E-A306-481C-87DE-C3A1C17A1607}" type="slidenum">
              <a:rPr lang="es-CO" smtClean="0"/>
              <a:t>‹Nº›</a:t>
            </a:fld>
            <a:endParaRPr lang="es-CO"/>
          </a:p>
        </p:txBody>
      </p:sp>
    </p:spTree>
    <p:extLst>
      <p:ext uri="{BB962C8B-B14F-4D97-AF65-F5344CB8AC3E}">
        <p14:creationId xmlns:p14="http://schemas.microsoft.com/office/powerpoint/2010/main" val="2213037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C8021D-FB66-42C3-B1BD-A42A7BE4425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5C0590F2-E63A-45F2-BDAD-BF5A73FE7120}"/>
              </a:ext>
            </a:extLst>
          </p:cNvPr>
          <p:cNvSpPr>
            <a:spLocks noGrp="1"/>
          </p:cNvSpPr>
          <p:nvPr>
            <p:ph type="dt" sz="half" idx="10"/>
          </p:nvPr>
        </p:nvSpPr>
        <p:spPr/>
        <p:txBody>
          <a:bodyPr/>
          <a:lstStyle/>
          <a:p>
            <a:fld id="{FE72869F-1D03-4DA5-BAAA-41C85C4E99CF}" type="datetimeFigureOut">
              <a:rPr lang="es-CO" smtClean="0"/>
              <a:t>27/06/2023</a:t>
            </a:fld>
            <a:endParaRPr lang="es-CO"/>
          </a:p>
        </p:txBody>
      </p:sp>
      <p:sp>
        <p:nvSpPr>
          <p:cNvPr id="4" name="Marcador de pie de página 3">
            <a:extLst>
              <a:ext uri="{FF2B5EF4-FFF2-40B4-BE49-F238E27FC236}">
                <a16:creationId xmlns:a16="http://schemas.microsoft.com/office/drawing/2014/main" id="{58878305-D2B9-4D1B-AED3-527DBB1308EB}"/>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EEA7DD05-9AA4-4AB9-BB6B-3AEBD2B835F5}"/>
              </a:ext>
            </a:extLst>
          </p:cNvPr>
          <p:cNvSpPr>
            <a:spLocks noGrp="1"/>
          </p:cNvSpPr>
          <p:nvPr>
            <p:ph type="sldNum" sz="quarter" idx="12"/>
          </p:nvPr>
        </p:nvSpPr>
        <p:spPr/>
        <p:txBody>
          <a:bodyPr/>
          <a:lstStyle/>
          <a:p>
            <a:fld id="{413E398E-A306-481C-87DE-C3A1C17A1607}" type="slidenum">
              <a:rPr lang="es-CO" smtClean="0"/>
              <a:t>‹Nº›</a:t>
            </a:fld>
            <a:endParaRPr lang="es-CO"/>
          </a:p>
        </p:txBody>
      </p:sp>
    </p:spTree>
    <p:extLst>
      <p:ext uri="{BB962C8B-B14F-4D97-AF65-F5344CB8AC3E}">
        <p14:creationId xmlns:p14="http://schemas.microsoft.com/office/powerpoint/2010/main" val="192729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7C48DF5-23DC-4B83-959F-8E5F026AE3E7}"/>
              </a:ext>
            </a:extLst>
          </p:cNvPr>
          <p:cNvSpPr>
            <a:spLocks noGrp="1"/>
          </p:cNvSpPr>
          <p:nvPr>
            <p:ph type="dt" sz="half" idx="10"/>
          </p:nvPr>
        </p:nvSpPr>
        <p:spPr/>
        <p:txBody>
          <a:bodyPr/>
          <a:lstStyle/>
          <a:p>
            <a:fld id="{FE72869F-1D03-4DA5-BAAA-41C85C4E99CF}" type="datetimeFigureOut">
              <a:rPr lang="es-CO" smtClean="0"/>
              <a:t>27/06/2023</a:t>
            </a:fld>
            <a:endParaRPr lang="es-CO"/>
          </a:p>
        </p:txBody>
      </p:sp>
      <p:sp>
        <p:nvSpPr>
          <p:cNvPr id="3" name="Marcador de pie de página 2">
            <a:extLst>
              <a:ext uri="{FF2B5EF4-FFF2-40B4-BE49-F238E27FC236}">
                <a16:creationId xmlns:a16="http://schemas.microsoft.com/office/drawing/2014/main" id="{F58DA084-DA9E-4ACC-92FA-81839A12EF67}"/>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7723C5E-6F8B-4395-B91B-D47C8B17176D}"/>
              </a:ext>
            </a:extLst>
          </p:cNvPr>
          <p:cNvSpPr>
            <a:spLocks noGrp="1"/>
          </p:cNvSpPr>
          <p:nvPr>
            <p:ph type="sldNum" sz="quarter" idx="12"/>
          </p:nvPr>
        </p:nvSpPr>
        <p:spPr/>
        <p:txBody>
          <a:bodyPr/>
          <a:lstStyle/>
          <a:p>
            <a:fld id="{413E398E-A306-481C-87DE-C3A1C17A1607}" type="slidenum">
              <a:rPr lang="es-CO" smtClean="0"/>
              <a:t>‹Nº›</a:t>
            </a:fld>
            <a:endParaRPr lang="es-CO"/>
          </a:p>
        </p:txBody>
      </p:sp>
    </p:spTree>
    <p:extLst>
      <p:ext uri="{BB962C8B-B14F-4D97-AF65-F5344CB8AC3E}">
        <p14:creationId xmlns:p14="http://schemas.microsoft.com/office/powerpoint/2010/main" val="3676119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5DC92C-EACE-4DA4-888F-6B879ED9DFD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38781BDC-A160-4FEB-8C2B-83FF85DB0E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9FE83888-13F5-4FB6-8508-4EC8E945CA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178C25B-E48B-4631-BE94-65A987EE04D7}"/>
              </a:ext>
            </a:extLst>
          </p:cNvPr>
          <p:cNvSpPr>
            <a:spLocks noGrp="1"/>
          </p:cNvSpPr>
          <p:nvPr>
            <p:ph type="dt" sz="half" idx="10"/>
          </p:nvPr>
        </p:nvSpPr>
        <p:spPr/>
        <p:txBody>
          <a:bodyPr/>
          <a:lstStyle/>
          <a:p>
            <a:fld id="{FE72869F-1D03-4DA5-BAAA-41C85C4E99CF}" type="datetimeFigureOut">
              <a:rPr lang="es-CO" smtClean="0"/>
              <a:t>27/06/2023</a:t>
            </a:fld>
            <a:endParaRPr lang="es-CO"/>
          </a:p>
        </p:txBody>
      </p:sp>
      <p:sp>
        <p:nvSpPr>
          <p:cNvPr id="6" name="Marcador de pie de página 5">
            <a:extLst>
              <a:ext uri="{FF2B5EF4-FFF2-40B4-BE49-F238E27FC236}">
                <a16:creationId xmlns:a16="http://schemas.microsoft.com/office/drawing/2014/main" id="{B575872C-3E52-44BC-86E7-0C199DE26C62}"/>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2ECF13F-F97D-4E3F-BDA4-CE9F70F4F42B}"/>
              </a:ext>
            </a:extLst>
          </p:cNvPr>
          <p:cNvSpPr>
            <a:spLocks noGrp="1"/>
          </p:cNvSpPr>
          <p:nvPr>
            <p:ph type="sldNum" sz="quarter" idx="12"/>
          </p:nvPr>
        </p:nvSpPr>
        <p:spPr/>
        <p:txBody>
          <a:bodyPr/>
          <a:lstStyle/>
          <a:p>
            <a:fld id="{413E398E-A306-481C-87DE-C3A1C17A1607}" type="slidenum">
              <a:rPr lang="es-CO" smtClean="0"/>
              <a:t>‹Nº›</a:t>
            </a:fld>
            <a:endParaRPr lang="es-CO"/>
          </a:p>
        </p:txBody>
      </p:sp>
    </p:spTree>
    <p:extLst>
      <p:ext uri="{BB962C8B-B14F-4D97-AF65-F5344CB8AC3E}">
        <p14:creationId xmlns:p14="http://schemas.microsoft.com/office/powerpoint/2010/main" val="1402996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9D66C4-EDC1-4B35-AC5E-ED45E69B3F2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DA5CF51B-CC68-4ECD-9D65-6D0E2B1CA7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F7671153-4BA4-46A2-8D78-EDC82E039A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0F50954-AE6A-4417-8DBC-32FCFBF11C7F}"/>
              </a:ext>
            </a:extLst>
          </p:cNvPr>
          <p:cNvSpPr>
            <a:spLocks noGrp="1"/>
          </p:cNvSpPr>
          <p:nvPr>
            <p:ph type="dt" sz="half" idx="10"/>
          </p:nvPr>
        </p:nvSpPr>
        <p:spPr/>
        <p:txBody>
          <a:bodyPr/>
          <a:lstStyle/>
          <a:p>
            <a:fld id="{FE72869F-1D03-4DA5-BAAA-41C85C4E99CF}" type="datetimeFigureOut">
              <a:rPr lang="es-CO" smtClean="0"/>
              <a:t>27/06/2023</a:t>
            </a:fld>
            <a:endParaRPr lang="es-CO"/>
          </a:p>
        </p:txBody>
      </p:sp>
      <p:sp>
        <p:nvSpPr>
          <p:cNvPr id="6" name="Marcador de pie de página 5">
            <a:extLst>
              <a:ext uri="{FF2B5EF4-FFF2-40B4-BE49-F238E27FC236}">
                <a16:creationId xmlns:a16="http://schemas.microsoft.com/office/drawing/2014/main" id="{2A788D96-7B77-4844-8BD2-DA2F1C732F1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A7279F4-0EC5-4D6B-AB72-5B7B3F4CA832}"/>
              </a:ext>
            </a:extLst>
          </p:cNvPr>
          <p:cNvSpPr>
            <a:spLocks noGrp="1"/>
          </p:cNvSpPr>
          <p:nvPr>
            <p:ph type="sldNum" sz="quarter" idx="12"/>
          </p:nvPr>
        </p:nvSpPr>
        <p:spPr/>
        <p:txBody>
          <a:bodyPr/>
          <a:lstStyle/>
          <a:p>
            <a:fld id="{413E398E-A306-481C-87DE-C3A1C17A1607}" type="slidenum">
              <a:rPr lang="es-CO" smtClean="0"/>
              <a:t>‹Nº›</a:t>
            </a:fld>
            <a:endParaRPr lang="es-CO"/>
          </a:p>
        </p:txBody>
      </p:sp>
    </p:spTree>
    <p:extLst>
      <p:ext uri="{BB962C8B-B14F-4D97-AF65-F5344CB8AC3E}">
        <p14:creationId xmlns:p14="http://schemas.microsoft.com/office/powerpoint/2010/main" val="84718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7BBBBCA-C6E4-4B78-95CA-2BF1DA967F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2D1701E-A4AF-426E-A681-7A23593603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BC212343-02D8-493C-8A51-6ABC8A27A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2869F-1D03-4DA5-BAAA-41C85C4E99CF}" type="datetimeFigureOut">
              <a:rPr lang="es-CO" smtClean="0"/>
              <a:t>27/06/2023</a:t>
            </a:fld>
            <a:endParaRPr lang="es-CO"/>
          </a:p>
        </p:txBody>
      </p:sp>
      <p:sp>
        <p:nvSpPr>
          <p:cNvPr id="5" name="Marcador de pie de página 4">
            <a:extLst>
              <a:ext uri="{FF2B5EF4-FFF2-40B4-BE49-F238E27FC236}">
                <a16:creationId xmlns:a16="http://schemas.microsoft.com/office/drawing/2014/main" id="{BD47214E-4357-4019-8245-1F23ACADD2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97BC6710-9194-40CD-96D6-88019F1716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3E398E-A306-481C-87DE-C3A1C17A1607}" type="slidenum">
              <a:rPr lang="es-CO" smtClean="0"/>
              <a:t>‹Nº›</a:t>
            </a:fld>
            <a:endParaRPr lang="es-CO"/>
          </a:p>
        </p:txBody>
      </p:sp>
    </p:spTree>
    <p:extLst>
      <p:ext uri="{BB962C8B-B14F-4D97-AF65-F5344CB8AC3E}">
        <p14:creationId xmlns:p14="http://schemas.microsoft.com/office/powerpoint/2010/main" val="2160308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notesSlide" Target="../notesSlides/notesSlide3.xm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C1B2CE-FD27-4A3C-83EE-F7F3DC5BA58B}"/>
              </a:ext>
            </a:extLst>
          </p:cNvPr>
          <p:cNvSpPr>
            <a:spLocks noGrp="1"/>
          </p:cNvSpPr>
          <p:nvPr>
            <p:ph type="title"/>
          </p:nvPr>
        </p:nvSpPr>
        <p:spPr>
          <a:xfrm>
            <a:off x="838200" y="2766218"/>
            <a:ext cx="4500418" cy="1325563"/>
          </a:xfrm>
        </p:spPr>
        <p:txBody>
          <a:bodyPr>
            <a:normAutofit fontScale="90000"/>
          </a:bodyPr>
          <a:lstStyle/>
          <a:p>
            <a:r>
              <a:rPr lang="es-ES" b="1" i="0" dirty="0">
                <a:solidFill>
                  <a:schemeClr val="accent1"/>
                </a:solidFill>
                <a:effectLst/>
                <a:latin typeface="Söhne"/>
              </a:rPr>
              <a:t>¿Por qué integrar la inteligencia artificial en tu Pyme?</a:t>
            </a:r>
            <a:endParaRPr lang="es-CO" b="1" dirty="0">
              <a:solidFill>
                <a:schemeClr val="accent1"/>
              </a:solidFill>
            </a:endParaRPr>
          </a:p>
        </p:txBody>
      </p:sp>
      <p:pic>
        <p:nvPicPr>
          <p:cNvPr id="5" name="Imagen 4">
            <a:extLst>
              <a:ext uri="{FF2B5EF4-FFF2-40B4-BE49-F238E27FC236}">
                <a16:creationId xmlns:a16="http://schemas.microsoft.com/office/drawing/2014/main" id="{2E68D5F0-C738-4E5D-AC0F-D2CB19A34C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1538" y="-1"/>
            <a:ext cx="6330462" cy="6858000"/>
          </a:xfrm>
          <a:prstGeom prst="rect">
            <a:avLst/>
          </a:prstGeom>
        </p:spPr>
      </p:pic>
    </p:spTree>
    <p:extLst>
      <p:ext uri="{BB962C8B-B14F-4D97-AF65-F5344CB8AC3E}">
        <p14:creationId xmlns:p14="http://schemas.microsoft.com/office/powerpoint/2010/main" val="3258830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esquinas redondeadas 5">
            <a:extLst>
              <a:ext uri="{FF2B5EF4-FFF2-40B4-BE49-F238E27FC236}">
                <a16:creationId xmlns:a16="http://schemas.microsoft.com/office/drawing/2014/main" id="{8F54A992-335F-4688-BF37-1D0FB4182C89}"/>
              </a:ext>
            </a:extLst>
          </p:cNvPr>
          <p:cNvSpPr/>
          <p:nvPr/>
        </p:nvSpPr>
        <p:spPr>
          <a:xfrm>
            <a:off x="6588369" y="0"/>
            <a:ext cx="7748045" cy="708073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Título 1">
            <a:extLst>
              <a:ext uri="{FF2B5EF4-FFF2-40B4-BE49-F238E27FC236}">
                <a16:creationId xmlns:a16="http://schemas.microsoft.com/office/drawing/2014/main" id="{C4D07712-CB1F-491A-831F-9E3A601EF6B0}"/>
              </a:ext>
            </a:extLst>
          </p:cNvPr>
          <p:cNvSpPr>
            <a:spLocks noGrp="1"/>
          </p:cNvSpPr>
          <p:nvPr>
            <p:ph type="title"/>
          </p:nvPr>
        </p:nvSpPr>
        <p:spPr>
          <a:xfrm>
            <a:off x="7122868" y="2630424"/>
            <a:ext cx="3475892" cy="1325563"/>
          </a:xfrm>
        </p:spPr>
        <p:txBody>
          <a:bodyPr>
            <a:normAutofit/>
          </a:bodyPr>
          <a:lstStyle/>
          <a:p>
            <a:r>
              <a:rPr lang="es-ES" b="1" i="0" dirty="0">
                <a:solidFill>
                  <a:schemeClr val="bg1"/>
                </a:solidFill>
                <a:effectLst/>
                <a:latin typeface="Söhne"/>
              </a:rPr>
              <a:t>Beneficios de la integración</a:t>
            </a:r>
            <a:endParaRPr lang="es-CO" b="1" dirty="0">
              <a:solidFill>
                <a:schemeClr val="bg1"/>
              </a:solidFill>
            </a:endParaRPr>
          </a:p>
        </p:txBody>
      </p:sp>
      <p:pic>
        <p:nvPicPr>
          <p:cNvPr id="5" name="96704-loader-puzzle">
            <a:hlinkClick r:id="" action="ppaction://media"/>
            <a:extLst>
              <a:ext uri="{FF2B5EF4-FFF2-40B4-BE49-F238E27FC236}">
                <a16:creationId xmlns:a16="http://schemas.microsoft.com/office/drawing/2014/main" id="{1B858F54-4EF5-434E-B20F-6C349264F36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0536"/>
            <a:ext cx="6425346" cy="6425342"/>
          </a:xfrm>
          <a:prstGeom prst="rect">
            <a:avLst/>
          </a:prstGeom>
        </p:spPr>
      </p:pic>
    </p:spTree>
    <p:extLst>
      <p:ext uri="{BB962C8B-B14F-4D97-AF65-F5344CB8AC3E}">
        <p14:creationId xmlns:p14="http://schemas.microsoft.com/office/powerpoint/2010/main" val="248541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82661-technology">
            <a:hlinkClick r:id="" action="ppaction://media"/>
            <a:extLst>
              <a:ext uri="{FF2B5EF4-FFF2-40B4-BE49-F238E27FC236}">
                <a16:creationId xmlns:a16="http://schemas.microsoft.com/office/drawing/2014/main" id="{EFAE2546-5DA0-439F-8A42-45A1BEFFB91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19442" y="740411"/>
            <a:ext cx="5153116" cy="5153116"/>
          </a:xfrm>
          <a:prstGeom prst="rect">
            <a:avLst/>
          </a:prstGeom>
        </p:spPr>
      </p:pic>
      <p:pic>
        <p:nvPicPr>
          <p:cNvPr id="6" name="Imagen 5">
            <a:extLst>
              <a:ext uri="{FF2B5EF4-FFF2-40B4-BE49-F238E27FC236}">
                <a16:creationId xmlns:a16="http://schemas.microsoft.com/office/drawing/2014/main" id="{41531619-1CC9-42E9-A567-D10505C777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1190" y="1480607"/>
            <a:ext cx="997313" cy="997313"/>
          </a:xfrm>
          <a:prstGeom prst="rect">
            <a:avLst/>
          </a:prstGeom>
        </p:spPr>
      </p:pic>
      <p:pic>
        <p:nvPicPr>
          <p:cNvPr id="8" name="Imagen 7">
            <a:extLst>
              <a:ext uri="{FF2B5EF4-FFF2-40B4-BE49-F238E27FC236}">
                <a16:creationId xmlns:a16="http://schemas.microsoft.com/office/drawing/2014/main" id="{B3E43C62-2310-42EA-930B-9D79547ABD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3836" y="3418070"/>
            <a:ext cx="2479750" cy="1303310"/>
          </a:xfrm>
          <a:prstGeom prst="rect">
            <a:avLst/>
          </a:prstGeom>
        </p:spPr>
      </p:pic>
      <p:pic>
        <p:nvPicPr>
          <p:cNvPr id="10" name="Imagen 9">
            <a:extLst>
              <a:ext uri="{FF2B5EF4-FFF2-40B4-BE49-F238E27FC236}">
                <a16:creationId xmlns:a16="http://schemas.microsoft.com/office/drawing/2014/main" id="{7D923E08-2297-40AB-A567-2D585159BF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27199" y="1822474"/>
            <a:ext cx="762000" cy="762000"/>
          </a:xfrm>
          <a:prstGeom prst="rect">
            <a:avLst/>
          </a:prstGeom>
        </p:spPr>
      </p:pic>
      <p:pic>
        <p:nvPicPr>
          <p:cNvPr id="12" name="Imagen 11">
            <a:extLst>
              <a:ext uri="{FF2B5EF4-FFF2-40B4-BE49-F238E27FC236}">
                <a16:creationId xmlns:a16="http://schemas.microsoft.com/office/drawing/2014/main" id="{F55B5D76-1FFC-475B-9184-B6EF3033DF1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97180" y="3316969"/>
            <a:ext cx="997314" cy="997314"/>
          </a:xfrm>
          <a:prstGeom prst="rect">
            <a:avLst/>
          </a:prstGeom>
        </p:spPr>
      </p:pic>
      <p:pic>
        <p:nvPicPr>
          <p:cNvPr id="14" name="Imagen 13">
            <a:extLst>
              <a:ext uri="{FF2B5EF4-FFF2-40B4-BE49-F238E27FC236}">
                <a16:creationId xmlns:a16="http://schemas.microsoft.com/office/drawing/2014/main" id="{63C9650B-26E8-42CF-BE96-B4A7011C023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44487" y="540536"/>
            <a:ext cx="1916828" cy="1438728"/>
          </a:xfrm>
          <a:prstGeom prst="rect">
            <a:avLst/>
          </a:prstGeom>
        </p:spPr>
      </p:pic>
      <p:pic>
        <p:nvPicPr>
          <p:cNvPr id="16" name="Imagen 15">
            <a:extLst>
              <a:ext uri="{FF2B5EF4-FFF2-40B4-BE49-F238E27FC236}">
                <a16:creationId xmlns:a16="http://schemas.microsoft.com/office/drawing/2014/main" id="{195E387F-BEDE-48E8-8807-DBC820CEE37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25719" y="5068388"/>
            <a:ext cx="1737604" cy="460465"/>
          </a:xfrm>
          <a:prstGeom prst="rect">
            <a:avLst/>
          </a:prstGeom>
        </p:spPr>
      </p:pic>
      <p:pic>
        <p:nvPicPr>
          <p:cNvPr id="18" name="Imagen 17">
            <a:extLst>
              <a:ext uri="{FF2B5EF4-FFF2-40B4-BE49-F238E27FC236}">
                <a16:creationId xmlns:a16="http://schemas.microsoft.com/office/drawing/2014/main" id="{B9F00286-DDD5-4ECE-84EC-D5EB9C71DA0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32343" y="1297817"/>
            <a:ext cx="1727286" cy="573459"/>
          </a:xfrm>
          <a:prstGeom prst="rect">
            <a:avLst/>
          </a:prstGeom>
        </p:spPr>
      </p:pic>
      <p:pic>
        <p:nvPicPr>
          <p:cNvPr id="20" name="Imagen 19">
            <a:extLst>
              <a:ext uri="{FF2B5EF4-FFF2-40B4-BE49-F238E27FC236}">
                <a16:creationId xmlns:a16="http://schemas.microsoft.com/office/drawing/2014/main" id="{626ADBCF-92E6-4277-A1A5-F2AA5ACF717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719939" y="4821317"/>
            <a:ext cx="2508440" cy="1126011"/>
          </a:xfrm>
          <a:prstGeom prst="rect">
            <a:avLst/>
          </a:prstGeom>
        </p:spPr>
      </p:pic>
      <p:sp>
        <p:nvSpPr>
          <p:cNvPr id="23" name="Título 1">
            <a:extLst>
              <a:ext uri="{FF2B5EF4-FFF2-40B4-BE49-F238E27FC236}">
                <a16:creationId xmlns:a16="http://schemas.microsoft.com/office/drawing/2014/main" id="{438E6AF7-CCD8-4553-8580-6C2A600496C7}"/>
              </a:ext>
            </a:extLst>
          </p:cNvPr>
          <p:cNvSpPr txBox="1">
            <a:spLocks/>
          </p:cNvSpPr>
          <p:nvPr/>
        </p:nvSpPr>
        <p:spPr>
          <a:xfrm>
            <a:off x="310178" y="409456"/>
            <a:ext cx="3084642" cy="85470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2800" b="1" dirty="0">
                <a:solidFill>
                  <a:schemeClr val="accent1"/>
                </a:solidFill>
                <a:latin typeface="Söhne"/>
              </a:rPr>
              <a:t>Alguna de las </a:t>
            </a:r>
            <a:r>
              <a:rPr lang="es-ES" sz="2800" b="1" dirty="0" err="1">
                <a:solidFill>
                  <a:schemeClr val="accent1"/>
                </a:solidFill>
                <a:latin typeface="Söhne"/>
              </a:rPr>
              <a:t>IA´s</a:t>
            </a:r>
            <a:r>
              <a:rPr lang="es-ES" sz="2800" b="1" dirty="0">
                <a:solidFill>
                  <a:schemeClr val="accent1"/>
                </a:solidFill>
                <a:latin typeface="Söhne"/>
              </a:rPr>
              <a:t> más utilizadas</a:t>
            </a:r>
            <a:endParaRPr lang="es-CO" sz="2800" b="1" dirty="0">
              <a:solidFill>
                <a:schemeClr val="accent1"/>
              </a:solidFill>
            </a:endParaRPr>
          </a:p>
        </p:txBody>
      </p:sp>
    </p:spTree>
    <p:extLst>
      <p:ext uri="{BB962C8B-B14F-4D97-AF65-F5344CB8AC3E}">
        <p14:creationId xmlns:p14="http://schemas.microsoft.com/office/powerpoint/2010/main" val="30356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esquinas redondeadas 14">
            <a:extLst>
              <a:ext uri="{FF2B5EF4-FFF2-40B4-BE49-F238E27FC236}">
                <a16:creationId xmlns:a16="http://schemas.microsoft.com/office/drawing/2014/main" id="{8F3589A6-CC80-4354-A5F3-58371E873C2E}"/>
              </a:ext>
            </a:extLst>
          </p:cNvPr>
          <p:cNvSpPr/>
          <p:nvPr/>
        </p:nvSpPr>
        <p:spPr>
          <a:xfrm>
            <a:off x="-1852246" y="0"/>
            <a:ext cx="7748045" cy="708073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2273A1C6-EDA1-4A16-90F6-26C7466878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7354" y="5382409"/>
            <a:ext cx="1007181" cy="1007181"/>
          </a:xfrm>
          <a:prstGeom prst="rect">
            <a:avLst/>
          </a:prstGeom>
        </p:spPr>
      </p:pic>
      <p:pic>
        <p:nvPicPr>
          <p:cNvPr id="1026" name="Picture 2" descr="La magia del algoritmo 'artista': DALL-E 2 te permite crear imágenes a  partir de cualquier texto">
            <a:extLst>
              <a:ext uri="{FF2B5EF4-FFF2-40B4-BE49-F238E27FC236}">
                <a16:creationId xmlns:a16="http://schemas.microsoft.com/office/drawing/2014/main" id="{C0ECB035-70F0-4CA5-A61B-70A1469D6C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5434" y="1730985"/>
            <a:ext cx="6037384" cy="3396029"/>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C10D3BB2-DC5F-42CE-8AD2-31FF3CDC77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6460" y="4632088"/>
            <a:ext cx="1535608" cy="509822"/>
          </a:xfrm>
          <a:prstGeom prst="rect">
            <a:avLst/>
          </a:prstGeom>
        </p:spPr>
      </p:pic>
      <p:pic>
        <p:nvPicPr>
          <p:cNvPr id="9" name="Imagen 8">
            <a:extLst>
              <a:ext uri="{FF2B5EF4-FFF2-40B4-BE49-F238E27FC236}">
                <a16:creationId xmlns:a16="http://schemas.microsoft.com/office/drawing/2014/main" id="{19A263BC-D536-400C-A8BE-7830F14DE0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8375" y="5363728"/>
            <a:ext cx="1044543" cy="1044543"/>
          </a:xfrm>
          <a:prstGeom prst="rect">
            <a:avLst/>
          </a:prstGeom>
        </p:spPr>
      </p:pic>
      <p:pic>
        <p:nvPicPr>
          <p:cNvPr id="11" name="Imagen 10">
            <a:extLst>
              <a:ext uri="{FF2B5EF4-FFF2-40B4-BE49-F238E27FC236}">
                <a16:creationId xmlns:a16="http://schemas.microsoft.com/office/drawing/2014/main" id="{CE0D0170-0DE6-43DD-B767-D275D7A82E37}"/>
              </a:ext>
            </a:extLst>
          </p:cNvPr>
          <p:cNvPicPr>
            <a:picLocks noChangeAspect="1"/>
          </p:cNvPicPr>
          <p:nvPr/>
        </p:nvPicPr>
        <p:blipFill rotWithShape="1">
          <a:blip r:embed="rId7">
            <a:extLst>
              <a:ext uri="{28A0092B-C50C-407E-A947-70E740481C1C}">
                <a14:useLocalDpi xmlns:a14="http://schemas.microsoft.com/office/drawing/2010/main" val="0"/>
              </a:ext>
            </a:extLst>
          </a:blip>
          <a:srcRect l="19770" t="18127" r="20270" b="25661"/>
          <a:stretch/>
        </p:blipFill>
        <p:spPr>
          <a:xfrm>
            <a:off x="574055" y="4301347"/>
            <a:ext cx="2393299" cy="1007181"/>
          </a:xfrm>
          <a:prstGeom prst="rect">
            <a:avLst/>
          </a:prstGeom>
        </p:spPr>
      </p:pic>
      <p:sp>
        <p:nvSpPr>
          <p:cNvPr id="13" name="Título 1">
            <a:extLst>
              <a:ext uri="{FF2B5EF4-FFF2-40B4-BE49-F238E27FC236}">
                <a16:creationId xmlns:a16="http://schemas.microsoft.com/office/drawing/2014/main" id="{DACA629C-9BBB-4E32-85EB-F7549C469D97}"/>
              </a:ext>
            </a:extLst>
          </p:cNvPr>
          <p:cNvSpPr>
            <a:spLocks noGrp="1"/>
          </p:cNvSpPr>
          <p:nvPr>
            <p:ph type="title"/>
          </p:nvPr>
        </p:nvSpPr>
        <p:spPr>
          <a:xfrm>
            <a:off x="458289" y="649924"/>
            <a:ext cx="5018129" cy="1325563"/>
          </a:xfrm>
        </p:spPr>
        <p:txBody>
          <a:bodyPr>
            <a:normAutofit fontScale="90000"/>
          </a:bodyPr>
          <a:lstStyle/>
          <a:p>
            <a:r>
              <a:rPr lang="es-ES" b="1" i="0" dirty="0">
                <a:solidFill>
                  <a:schemeClr val="bg1"/>
                </a:solidFill>
                <a:effectLst/>
                <a:latin typeface="Söhne"/>
              </a:rPr>
              <a:t>Creación de imágenes a partir de texto</a:t>
            </a:r>
            <a:endParaRPr lang="es-CO" b="1" dirty="0">
              <a:solidFill>
                <a:schemeClr val="bg1"/>
              </a:solidFill>
            </a:endParaRPr>
          </a:p>
        </p:txBody>
      </p:sp>
      <p:sp>
        <p:nvSpPr>
          <p:cNvPr id="12" name="CuadroTexto 11">
            <a:extLst>
              <a:ext uri="{FF2B5EF4-FFF2-40B4-BE49-F238E27FC236}">
                <a16:creationId xmlns:a16="http://schemas.microsoft.com/office/drawing/2014/main" id="{D22DAC78-2185-4482-832B-BD6224238A41}"/>
              </a:ext>
            </a:extLst>
          </p:cNvPr>
          <p:cNvSpPr txBox="1"/>
          <p:nvPr/>
        </p:nvSpPr>
        <p:spPr>
          <a:xfrm>
            <a:off x="574055" y="2297995"/>
            <a:ext cx="4718539" cy="1754326"/>
          </a:xfrm>
          <a:prstGeom prst="rect">
            <a:avLst/>
          </a:prstGeom>
          <a:noFill/>
        </p:spPr>
        <p:txBody>
          <a:bodyPr wrap="square" rtlCol="0">
            <a:spAutoFit/>
          </a:bodyPr>
          <a:lstStyle/>
          <a:p>
            <a:r>
              <a:rPr lang="es-CO" b="1" i="0" dirty="0">
                <a:solidFill>
                  <a:schemeClr val="bg1"/>
                </a:solidFill>
                <a:effectLst/>
              </a:rPr>
              <a:t>Posibles usos:</a:t>
            </a:r>
          </a:p>
          <a:p>
            <a:pPr marL="285750" indent="-285750">
              <a:buFont typeface="Arial" panose="020B0604020202020204" pitchFamily="34" charset="0"/>
              <a:buChar char="•"/>
            </a:pPr>
            <a:r>
              <a:rPr lang="es-CO" i="0" dirty="0">
                <a:solidFill>
                  <a:schemeClr val="bg1"/>
                </a:solidFill>
                <a:effectLst/>
              </a:rPr>
              <a:t>Marketing y publicidad</a:t>
            </a:r>
          </a:p>
          <a:p>
            <a:pPr marL="285750" indent="-285750">
              <a:buFont typeface="Arial" panose="020B0604020202020204" pitchFamily="34" charset="0"/>
              <a:buChar char="•"/>
            </a:pPr>
            <a:r>
              <a:rPr lang="es-CO" dirty="0">
                <a:solidFill>
                  <a:schemeClr val="bg1"/>
                </a:solidFill>
              </a:rPr>
              <a:t>Diseño de productos</a:t>
            </a:r>
          </a:p>
          <a:p>
            <a:pPr marL="285750" indent="-285750">
              <a:buFont typeface="Arial" panose="020B0604020202020204" pitchFamily="34" charset="0"/>
              <a:buChar char="•"/>
            </a:pPr>
            <a:r>
              <a:rPr lang="es-CO" dirty="0">
                <a:solidFill>
                  <a:schemeClr val="bg1"/>
                </a:solidFill>
              </a:rPr>
              <a:t>Generación de contenido visual</a:t>
            </a:r>
          </a:p>
          <a:p>
            <a:pPr marL="285750" indent="-285750">
              <a:buFont typeface="Arial" panose="020B0604020202020204" pitchFamily="34" charset="0"/>
              <a:buChar char="•"/>
            </a:pPr>
            <a:r>
              <a:rPr lang="es-CO" dirty="0">
                <a:solidFill>
                  <a:schemeClr val="bg1"/>
                </a:solidFill>
              </a:rPr>
              <a:t>Automatización de tareas creativas</a:t>
            </a:r>
          </a:p>
          <a:p>
            <a:pPr marL="285750" indent="-285750">
              <a:buFont typeface="Arial" panose="020B0604020202020204" pitchFamily="34" charset="0"/>
              <a:buChar char="•"/>
            </a:pPr>
            <a:r>
              <a:rPr lang="es-CO" dirty="0">
                <a:solidFill>
                  <a:schemeClr val="bg1"/>
                </a:solidFill>
              </a:rPr>
              <a:t>Personalización y recomendaciones</a:t>
            </a:r>
          </a:p>
        </p:txBody>
      </p:sp>
    </p:spTree>
    <p:extLst>
      <p:ext uri="{BB962C8B-B14F-4D97-AF65-F5344CB8AC3E}">
        <p14:creationId xmlns:p14="http://schemas.microsoft.com/office/powerpoint/2010/main" val="3875911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21A9765-4515-4A3C-A1E3-FA8209631D14}"/>
              </a:ext>
            </a:extLst>
          </p:cNvPr>
          <p:cNvSpPr>
            <a:spLocks noGrp="1"/>
          </p:cNvSpPr>
          <p:nvPr>
            <p:ph type="title"/>
          </p:nvPr>
        </p:nvSpPr>
        <p:spPr>
          <a:xfrm>
            <a:off x="7350369" y="1828372"/>
            <a:ext cx="4097867" cy="1325563"/>
          </a:xfrm>
        </p:spPr>
        <p:txBody>
          <a:bodyPr>
            <a:normAutofit fontScale="90000"/>
          </a:bodyPr>
          <a:lstStyle/>
          <a:p>
            <a:r>
              <a:rPr lang="es-ES" b="1" i="0" dirty="0">
                <a:solidFill>
                  <a:schemeClr val="accent1"/>
                </a:solidFill>
                <a:effectLst/>
                <a:latin typeface="Söhne"/>
              </a:rPr>
              <a:t>Creación y mejora de sonidos con </a:t>
            </a:r>
            <a:r>
              <a:rPr lang="es-ES" b="1" i="0" dirty="0" err="1">
                <a:solidFill>
                  <a:schemeClr val="accent1"/>
                </a:solidFill>
                <a:effectLst/>
                <a:latin typeface="Söhne"/>
              </a:rPr>
              <a:t>IA´s</a:t>
            </a:r>
            <a:r>
              <a:rPr lang="es-ES" b="1" i="0" dirty="0">
                <a:solidFill>
                  <a:schemeClr val="accent1"/>
                </a:solidFill>
                <a:effectLst/>
                <a:latin typeface="Söhne"/>
              </a:rPr>
              <a:t>: </a:t>
            </a:r>
            <a:endParaRPr lang="es-CO" b="1" dirty="0">
              <a:solidFill>
                <a:schemeClr val="accent1"/>
              </a:solidFill>
            </a:endParaRPr>
          </a:p>
        </p:txBody>
      </p:sp>
      <p:pic>
        <p:nvPicPr>
          <p:cNvPr id="2050" name="Picture 2" descr="output">
            <a:extLst>
              <a:ext uri="{FF2B5EF4-FFF2-40B4-BE49-F238E27FC236}">
                <a16:creationId xmlns:a16="http://schemas.microsoft.com/office/drawing/2014/main" id="{E5AA9A56-AAF2-41C2-8DFD-1621EEB9C7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AF110A56-46EC-4909-ACED-41B97A183ECE}"/>
              </a:ext>
            </a:extLst>
          </p:cNvPr>
          <p:cNvSpPr txBox="1"/>
          <p:nvPr/>
        </p:nvSpPr>
        <p:spPr>
          <a:xfrm>
            <a:off x="7350369" y="3263315"/>
            <a:ext cx="4718539" cy="1200329"/>
          </a:xfrm>
          <a:prstGeom prst="rect">
            <a:avLst/>
          </a:prstGeom>
          <a:noFill/>
        </p:spPr>
        <p:txBody>
          <a:bodyPr wrap="square" rtlCol="0">
            <a:spAutoFit/>
          </a:bodyPr>
          <a:lstStyle/>
          <a:p>
            <a:pPr marL="285750" indent="-285750">
              <a:buFont typeface="Arial" panose="020B0604020202020204" pitchFamily="34" charset="0"/>
              <a:buChar char="•"/>
            </a:pPr>
            <a:r>
              <a:rPr lang="es-ES" b="1" dirty="0">
                <a:latin typeface="Söhne"/>
              </a:rPr>
              <a:t>S</a:t>
            </a:r>
            <a:r>
              <a:rPr lang="es-CO" b="1" dirty="0" err="1">
                <a:latin typeface="Söhne"/>
              </a:rPr>
              <a:t>oundDraw</a:t>
            </a:r>
            <a:endParaRPr lang="es-CO" b="1" dirty="0">
              <a:latin typeface="Söhne"/>
            </a:endParaRPr>
          </a:p>
          <a:p>
            <a:pPr marL="285750" indent="-285750">
              <a:buFont typeface="Arial" panose="020B0604020202020204" pitchFamily="34" charset="0"/>
              <a:buChar char="•"/>
            </a:pPr>
            <a:r>
              <a:rPr lang="es-CO" b="1" i="0" dirty="0">
                <a:effectLst/>
                <a:latin typeface="Söhne"/>
              </a:rPr>
              <a:t>Amper Music</a:t>
            </a:r>
          </a:p>
          <a:p>
            <a:pPr marL="285750" indent="-285750">
              <a:buFont typeface="Arial" panose="020B0604020202020204" pitchFamily="34" charset="0"/>
              <a:buChar char="•"/>
            </a:pPr>
            <a:r>
              <a:rPr lang="es-CO" b="1" dirty="0">
                <a:latin typeface="Söhne"/>
              </a:rPr>
              <a:t>Adobe Podcast</a:t>
            </a:r>
          </a:p>
          <a:p>
            <a:pPr marL="285750" indent="-285750">
              <a:buFont typeface="Arial" panose="020B0604020202020204" pitchFamily="34" charset="0"/>
              <a:buChar char="•"/>
            </a:pPr>
            <a:endParaRPr lang="es-CO" b="1" i="0" dirty="0">
              <a:effectLst/>
              <a:latin typeface="Söhne"/>
            </a:endParaRPr>
          </a:p>
        </p:txBody>
      </p:sp>
    </p:spTree>
    <p:extLst>
      <p:ext uri="{BB962C8B-B14F-4D97-AF65-F5344CB8AC3E}">
        <p14:creationId xmlns:p14="http://schemas.microsoft.com/office/powerpoint/2010/main" val="2337567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esquinas redondeadas 6">
            <a:extLst>
              <a:ext uri="{FF2B5EF4-FFF2-40B4-BE49-F238E27FC236}">
                <a16:creationId xmlns:a16="http://schemas.microsoft.com/office/drawing/2014/main" id="{617C7DF6-A684-441C-978F-48BD4E1AE7CB}"/>
              </a:ext>
            </a:extLst>
          </p:cNvPr>
          <p:cNvSpPr/>
          <p:nvPr/>
        </p:nvSpPr>
        <p:spPr>
          <a:xfrm>
            <a:off x="6353908" y="0"/>
            <a:ext cx="7748045" cy="708073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Título 1">
            <a:extLst>
              <a:ext uri="{FF2B5EF4-FFF2-40B4-BE49-F238E27FC236}">
                <a16:creationId xmlns:a16="http://schemas.microsoft.com/office/drawing/2014/main" id="{783B11EB-42B1-4EFC-A26A-90969F081D6B}"/>
              </a:ext>
            </a:extLst>
          </p:cNvPr>
          <p:cNvSpPr>
            <a:spLocks noGrp="1"/>
          </p:cNvSpPr>
          <p:nvPr>
            <p:ph type="title"/>
          </p:nvPr>
        </p:nvSpPr>
        <p:spPr>
          <a:xfrm>
            <a:off x="7350369" y="1828372"/>
            <a:ext cx="4097867" cy="1325563"/>
          </a:xfrm>
        </p:spPr>
        <p:txBody>
          <a:bodyPr>
            <a:normAutofit/>
          </a:bodyPr>
          <a:lstStyle/>
          <a:p>
            <a:r>
              <a:rPr lang="es-ES" b="1" i="0" dirty="0">
                <a:solidFill>
                  <a:schemeClr val="bg1"/>
                </a:solidFill>
                <a:effectLst/>
                <a:latin typeface="Söhne"/>
              </a:rPr>
              <a:t>Traducción automática:</a:t>
            </a:r>
            <a:endParaRPr lang="es-CO" b="1" dirty="0">
              <a:solidFill>
                <a:schemeClr val="bg1"/>
              </a:solidFill>
            </a:endParaRPr>
          </a:p>
        </p:txBody>
      </p:sp>
      <p:sp>
        <p:nvSpPr>
          <p:cNvPr id="5" name="CuadroTexto 4">
            <a:extLst>
              <a:ext uri="{FF2B5EF4-FFF2-40B4-BE49-F238E27FC236}">
                <a16:creationId xmlns:a16="http://schemas.microsoft.com/office/drawing/2014/main" id="{145267F2-4C90-4681-9E20-ADD9445C0865}"/>
              </a:ext>
            </a:extLst>
          </p:cNvPr>
          <p:cNvSpPr txBox="1"/>
          <p:nvPr/>
        </p:nvSpPr>
        <p:spPr>
          <a:xfrm>
            <a:off x="7350369" y="3263315"/>
            <a:ext cx="4097867" cy="369332"/>
          </a:xfrm>
          <a:prstGeom prst="rect">
            <a:avLst/>
          </a:prstGeom>
          <a:noFill/>
        </p:spPr>
        <p:txBody>
          <a:bodyPr wrap="square" rtlCol="0">
            <a:spAutoFit/>
          </a:bodyPr>
          <a:lstStyle/>
          <a:p>
            <a:pPr marL="285750" indent="-285750">
              <a:buFont typeface="Arial" panose="020B0604020202020204" pitchFamily="34" charset="0"/>
              <a:buChar char="•"/>
            </a:pPr>
            <a:r>
              <a:rPr lang="es-ES" b="1" dirty="0" err="1">
                <a:solidFill>
                  <a:schemeClr val="bg1"/>
                </a:solidFill>
                <a:latin typeface="Söhne"/>
              </a:rPr>
              <a:t>Whisper</a:t>
            </a:r>
            <a:endParaRPr lang="es-CO" b="1" i="0" dirty="0">
              <a:solidFill>
                <a:schemeClr val="bg1"/>
              </a:solidFill>
              <a:effectLst/>
              <a:latin typeface="Söhne"/>
            </a:endParaRPr>
          </a:p>
        </p:txBody>
      </p:sp>
      <p:pic>
        <p:nvPicPr>
          <p:cNvPr id="6" name="85339-traducccionesweb-ae">
            <a:hlinkClick r:id="" action="ppaction://media"/>
            <a:extLst>
              <a:ext uri="{FF2B5EF4-FFF2-40B4-BE49-F238E27FC236}">
                <a16:creationId xmlns:a16="http://schemas.microsoft.com/office/drawing/2014/main" id="{ED09CCC9-2D84-44A0-8EB0-179250023FA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7054" y="353842"/>
            <a:ext cx="5818946" cy="5818946"/>
          </a:xfrm>
          <a:prstGeom prst="rect">
            <a:avLst/>
          </a:prstGeom>
        </p:spPr>
      </p:pic>
    </p:spTree>
    <p:extLst>
      <p:ext uri="{BB962C8B-B14F-4D97-AF65-F5344CB8AC3E}">
        <p14:creationId xmlns:p14="http://schemas.microsoft.com/office/powerpoint/2010/main" val="295408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esquinas redondeadas 14">
            <a:extLst>
              <a:ext uri="{FF2B5EF4-FFF2-40B4-BE49-F238E27FC236}">
                <a16:creationId xmlns:a16="http://schemas.microsoft.com/office/drawing/2014/main" id="{19A3D608-B027-4555-A09C-5A21CF375CEA}"/>
              </a:ext>
            </a:extLst>
          </p:cNvPr>
          <p:cNvSpPr/>
          <p:nvPr/>
        </p:nvSpPr>
        <p:spPr>
          <a:xfrm>
            <a:off x="-1852246" y="0"/>
            <a:ext cx="7748045" cy="708073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Título 1">
            <a:extLst>
              <a:ext uri="{FF2B5EF4-FFF2-40B4-BE49-F238E27FC236}">
                <a16:creationId xmlns:a16="http://schemas.microsoft.com/office/drawing/2014/main" id="{C911B90E-B7FC-4765-B3F9-CCCA149CD610}"/>
              </a:ext>
            </a:extLst>
          </p:cNvPr>
          <p:cNvSpPr>
            <a:spLocks noGrp="1"/>
          </p:cNvSpPr>
          <p:nvPr>
            <p:ph type="title"/>
          </p:nvPr>
        </p:nvSpPr>
        <p:spPr>
          <a:xfrm>
            <a:off x="750276" y="1442813"/>
            <a:ext cx="4097867" cy="1325563"/>
          </a:xfrm>
        </p:spPr>
        <p:txBody>
          <a:bodyPr>
            <a:normAutofit fontScale="90000"/>
          </a:bodyPr>
          <a:lstStyle/>
          <a:p>
            <a:r>
              <a:rPr lang="es-ES" b="1" i="0" dirty="0">
                <a:solidFill>
                  <a:schemeClr val="bg1"/>
                </a:solidFill>
                <a:effectLst/>
                <a:latin typeface="Söhne"/>
              </a:rPr>
              <a:t>Procesamiento del lenguaje natural</a:t>
            </a:r>
            <a:endParaRPr lang="es-CO" b="1" dirty="0">
              <a:solidFill>
                <a:schemeClr val="bg1"/>
              </a:solidFill>
            </a:endParaRPr>
          </a:p>
        </p:txBody>
      </p:sp>
      <p:sp>
        <p:nvSpPr>
          <p:cNvPr id="8" name="CuadroTexto 7">
            <a:extLst>
              <a:ext uri="{FF2B5EF4-FFF2-40B4-BE49-F238E27FC236}">
                <a16:creationId xmlns:a16="http://schemas.microsoft.com/office/drawing/2014/main" id="{82C51858-189F-4365-B6F3-78D3E0E5BCA3}"/>
              </a:ext>
            </a:extLst>
          </p:cNvPr>
          <p:cNvSpPr txBox="1"/>
          <p:nvPr/>
        </p:nvSpPr>
        <p:spPr>
          <a:xfrm>
            <a:off x="750276" y="2854813"/>
            <a:ext cx="5257801" cy="2564100"/>
          </a:xfrm>
          <a:prstGeom prst="rect">
            <a:avLst/>
          </a:prstGeom>
          <a:noFill/>
        </p:spPr>
        <p:txBody>
          <a:bodyPr wrap="square" rtlCol="0">
            <a:spAutoFit/>
          </a:bodyPr>
          <a:lstStyle/>
          <a:p>
            <a:pPr>
              <a:lnSpc>
                <a:spcPct val="107000"/>
              </a:lnSpc>
              <a:spcAft>
                <a:spcPts val="800"/>
              </a:spcAft>
            </a:pPr>
            <a:r>
              <a:rPr lang="es-CO" sz="1800"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ChatGPT</a:t>
            </a:r>
            <a:r>
              <a:rPr lang="es-CO"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puede ser muy útil para las pymes. Algunas de las aplicaciones más comunes de </a:t>
            </a:r>
            <a:r>
              <a:rPr lang="es-CO" sz="1800"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ChatGPT</a:t>
            </a:r>
            <a:r>
              <a:rPr lang="es-CO"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en las empresas incluyen:</a:t>
            </a:r>
          </a:p>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Servicio al cliente automatizado</a:t>
            </a:r>
          </a:p>
          <a:p>
            <a:pPr marL="342900" lvl="0" indent="-342900">
              <a:lnSpc>
                <a:spcPct val="107000"/>
              </a:lnSpc>
              <a:spcAft>
                <a:spcPts val="800"/>
              </a:spcAft>
              <a:buSzPts val="1000"/>
              <a:buFont typeface="Symbol" panose="05050102010706020507" pitchFamily="18" charset="2"/>
              <a:buChar char=""/>
              <a:tabLst>
                <a:tab pos="457200" algn="l"/>
              </a:tabLst>
            </a:pPr>
            <a:r>
              <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Programación de citas y reservas</a:t>
            </a:r>
            <a:endParaRPr lang="es-CO" b="1"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Automatización de tareas repetitivas:</a:t>
            </a:r>
            <a:r>
              <a:rPr lang="es-C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Análisis de Datos</a:t>
            </a:r>
            <a:endParaRPr lang="es-CO"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27649-lets-chat">
            <a:hlinkClick r:id="" action="ppaction://media"/>
            <a:extLst>
              <a:ext uri="{FF2B5EF4-FFF2-40B4-BE49-F238E27FC236}">
                <a16:creationId xmlns:a16="http://schemas.microsoft.com/office/drawing/2014/main" id="{9830E53D-BFCF-41A4-8098-6F561C1782E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836954" y="1401782"/>
            <a:ext cx="4770437" cy="4770437"/>
          </a:xfrm>
          <a:prstGeom prst="rect">
            <a:avLst/>
          </a:prstGeom>
        </p:spPr>
      </p:pic>
      <p:grpSp>
        <p:nvGrpSpPr>
          <p:cNvPr id="11" name="Grupo 10">
            <a:extLst>
              <a:ext uri="{FF2B5EF4-FFF2-40B4-BE49-F238E27FC236}">
                <a16:creationId xmlns:a16="http://schemas.microsoft.com/office/drawing/2014/main" id="{C7B13325-B4E9-4236-98AE-7E492A64F778}"/>
              </a:ext>
            </a:extLst>
          </p:cNvPr>
          <p:cNvGrpSpPr/>
          <p:nvPr/>
        </p:nvGrpSpPr>
        <p:grpSpPr>
          <a:xfrm>
            <a:off x="7613078" y="1442813"/>
            <a:ext cx="3218187" cy="983843"/>
            <a:chOff x="6851937" y="950892"/>
            <a:chExt cx="3218187" cy="983843"/>
          </a:xfrm>
        </p:grpSpPr>
        <p:pic>
          <p:nvPicPr>
            <p:cNvPr id="12" name="Imagen 11">
              <a:extLst>
                <a:ext uri="{FF2B5EF4-FFF2-40B4-BE49-F238E27FC236}">
                  <a16:creationId xmlns:a16="http://schemas.microsoft.com/office/drawing/2014/main" id="{86FB3DFF-C39B-479F-96C9-8149EE7D9A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1937" y="950892"/>
              <a:ext cx="983843" cy="983843"/>
            </a:xfrm>
            <a:prstGeom prst="rect">
              <a:avLst/>
            </a:prstGeom>
          </p:spPr>
        </p:pic>
        <p:sp>
          <p:nvSpPr>
            <p:cNvPr id="13" name="CuadroTexto 12">
              <a:extLst>
                <a:ext uri="{FF2B5EF4-FFF2-40B4-BE49-F238E27FC236}">
                  <a16:creationId xmlns:a16="http://schemas.microsoft.com/office/drawing/2014/main" id="{78E6B435-B9E2-4515-A6A2-E7F3EFD40F3F}"/>
                </a:ext>
              </a:extLst>
            </p:cNvPr>
            <p:cNvSpPr txBox="1"/>
            <p:nvPr/>
          </p:nvSpPr>
          <p:spPr>
            <a:xfrm>
              <a:off x="7948058" y="1088870"/>
              <a:ext cx="2122066" cy="707886"/>
            </a:xfrm>
            <a:prstGeom prst="rect">
              <a:avLst/>
            </a:prstGeom>
            <a:noFill/>
          </p:spPr>
          <p:txBody>
            <a:bodyPr wrap="square" rtlCol="0">
              <a:spAutoFit/>
            </a:bodyPr>
            <a:lstStyle/>
            <a:p>
              <a:r>
                <a:rPr lang="es-ES" sz="4000" b="1" dirty="0" err="1"/>
                <a:t>ChatGPT</a:t>
              </a:r>
              <a:endParaRPr lang="es-CO" sz="4000" b="1" dirty="0"/>
            </a:p>
          </p:txBody>
        </p:sp>
      </p:grpSp>
    </p:spTree>
    <p:extLst>
      <p:ext uri="{BB962C8B-B14F-4D97-AF65-F5344CB8AC3E}">
        <p14:creationId xmlns:p14="http://schemas.microsoft.com/office/powerpoint/2010/main" val="417977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esquinas redondeadas 13">
            <a:extLst>
              <a:ext uri="{FF2B5EF4-FFF2-40B4-BE49-F238E27FC236}">
                <a16:creationId xmlns:a16="http://schemas.microsoft.com/office/drawing/2014/main" id="{5E469B13-98CB-4281-B538-46B749EE392D}"/>
              </a:ext>
            </a:extLst>
          </p:cNvPr>
          <p:cNvSpPr/>
          <p:nvPr/>
        </p:nvSpPr>
        <p:spPr>
          <a:xfrm>
            <a:off x="-1852246" y="0"/>
            <a:ext cx="7748045" cy="708073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Título 1">
            <a:extLst>
              <a:ext uri="{FF2B5EF4-FFF2-40B4-BE49-F238E27FC236}">
                <a16:creationId xmlns:a16="http://schemas.microsoft.com/office/drawing/2014/main" id="{3D17FF63-C5E9-4D52-8963-C4B00DA94991}"/>
              </a:ext>
            </a:extLst>
          </p:cNvPr>
          <p:cNvSpPr>
            <a:spLocks noGrp="1"/>
          </p:cNvSpPr>
          <p:nvPr>
            <p:ph type="title"/>
          </p:nvPr>
        </p:nvSpPr>
        <p:spPr>
          <a:xfrm>
            <a:off x="365343" y="1436629"/>
            <a:ext cx="5068929" cy="1325563"/>
          </a:xfrm>
        </p:spPr>
        <p:txBody>
          <a:bodyPr>
            <a:noAutofit/>
          </a:bodyPr>
          <a:lstStyle/>
          <a:p>
            <a:r>
              <a:rPr lang="es-ES" sz="3200" b="1" i="0" dirty="0">
                <a:solidFill>
                  <a:schemeClr val="bg1"/>
                </a:solidFill>
                <a:effectLst/>
                <a:latin typeface="Söhne"/>
              </a:rPr>
              <a:t>Ejemplos de empresas que han implementado </a:t>
            </a:r>
            <a:r>
              <a:rPr lang="es-ES" sz="3200" b="1" i="0" dirty="0" err="1">
                <a:solidFill>
                  <a:schemeClr val="bg1"/>
                </a:solidFill>
                <a:effectLst/>
                <a:latin typeface="Söhne"/>
              </a:rPr>
              <a:t>ChatGPT</a:t>
            </a:r>
            <a:r>
              <a:rPr lang="es-ES" sz="3200" b="1" i="0" dirty="0">
                <a:solidFill>
                  <a:schemeClr val="bg1"/>
                </a:solidFill>
                <a:effectLst/>
                <a:latin typeface="Söhne"/>
              </a:rPr>
              <a:t> y otras IA:</a:t>
            </a:r>
            <a:endParaRPr lang="es-CO" sz="3200" b="1" dirty="0">
              <a:solidFill>
                <a:schemeClr val="bg1"/>
              </a:solidFill>
            </a:endParaRPr>
          </a:p>
        </p:txBody>
      </p:sp>
      <p:sp>
        <p:nvSpPr>
          <p:cNvPr id="5" name="CuadroTexto 4">
            <a:extLst>
              <a:ext uri="{FF2B5EF4-FFF2-40B4-BE49-F238E27FC236}">
                <a16:creationId xmlns:a16="http://schemas.microsoft.com/office/drawing/2014/main" id="{C6BCB454-A86B-40BF-9EDC-02459CE2ED77}"/>
              </a:ext>
            </a:extLst>
          </p:cNvPr>
          <p:cNvSpPr txBox="1"/>
          <p:nvPr/>
        </p:nvSpPr>
        <p:spPr>
          <a:xfrm>
            <a:off x="365343" y="3154294"/>
            <a:ext cx="2952263" cy="1572418"/>
          </a:xfrm>
          <a:prstGeom prst="rect">
            <a:avLst/>
          </a:prstGeom>
          <a:noFill/>
        </p:spPr>
        <p:txBody>
          <a:bodyPr wrap="square" rtlCol="0">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Pizza Hut</a:t>
            </a:r>
          </a:p>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Adidas</a:t>
            </a:r>
          </a:p>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Royal Bank </a:t>
            </a:r>
            <a:r>
              <a:rPr lang="es-CO" sz="1800" b="1"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of</a:t>
            </a:r>
            <a:r>
              <a:rPr lang="es-CO"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Scotland</a:t>
            </a:r>
          </a:p>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AVANTEC.DS:</a:t>
            </a:r>
            <a:endParaRPr lang="es-CO"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Logo de Adidas: la historia y el significado del logotipo ...">
            <a:extLst>
              <a:ext uri="{FF2B5EF4-FFF2-40B4-BE49-F238E27FC236}">
                <a16:creationId xmlns:a16="http://schemas.microsoft.com/office/drawing/2014/main" id="{907C031D-8A2E-46F6-AF67-2797A71452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863200"/>
            <a:ext cx="2970240" cy="1670760"/>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ACB753B5-9F60-45CB-BC4C-826E13C192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3220" y="1591060"/>
            <a:ext cx="2014914" cy="1963107"/>
          </a:xfrm>
          <a:prstGeom prst="rect">
            <a:avLst/>
          </a:prstGeom>
        </p:spPr>
      </p:pic>
      <p:pic>
        <p:nvPicPr>
          <p:cNvPr id="3076" name="Picture 4" descr="Royal Bank of Scotland - Wikipedia, la enciclopedia libre">
            <a:extLst>
              <a:ext uri="{FF2B5EF4-FFF2-40B4-BE49-F238E27FC236}">
                <a16:creationId xmlns:a16="http://schemas.microsoft.com/office/drawing/2014/main" id="{8742E619-B884-411D-93AD-CD08B52B338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108" t="16912" r="13108" b="16912"/>
          <a:stretch/>
        </p:blipFill>
        <p:spPr bwMode="auto">
          <a:xfrm>
            <a:off x="8278297" y="1764743"/>
            <a:ext cx="3443249" cy="1670758"/>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a:extLst>
              <a:ext uri="{FF2B5EF4-FFF2-40B4-BE49-F238E27FC236}">
                <a16:creationId xmlns:a16="http://schemas.microsoft.com/office/drawing/2014/main" id="{E7094B42-66AE-425C-A1E8-CC0AC6BCA4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23199" y="3554167"/>
            <a:ext cx="2506136" cy="2506136"/>
          </a:xfrm>
          <a:prstGeom prst="rect">
            <a:avLst/>
          </a:prstGeom>
        </p:spPr>
      </p:pic>
    </p:spTree>
    <p:extLst>
      <p:ext uri="{BB962C8B-B14F-4D97-AF65-F5344CB8AC3E}">
        <p14:creationId xmlns:p14="http://schemas.microsoft.com/office/powerpoint/2010/main" val="2184723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81669-check-list">
            <a:hlinkClick r:id="" action="ppaction://media"/>
            <a:extLst>
              <a:ext uri="{FF2B5EF4-FFF2-40B4-BE49-F238E27FC236}">
                <a16:creationId xmlns:a16="http://schemas.microsoft.com/office/drawing/2014/main" id="{C0B3B91F-3F90-4159-9E7E-ECD03955922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762121" y="443523"/>
            <a:ext cx="5970954" cy="5970954"/>
          </a:xfrm>
          <a:prstGeom prst="rect">
            <a:avLst/>
          </a:prstGeom>
        </p:spPr>
      </p:pic>
      <p:sp>
        <p:nvSpPr>
          <p:cNvPr id="4" name="Título 1">
            <a:extLst>
              <a:ext uri="{FF2B5EF4-FFF2-40B4-BE49-F238E27FC236}">
                <a16:creationId xmlns:a16="http://schemas.microsoft.com/office/drawing/2014/main" id="{B53339D7-B1FA-468D-9135-B26873808E96}"/>
              </a:ext>
            </a:extLst>
          </p:cNvPr>
          <p:cNvSpPr>
            <a:spLocks noGrp="1"/>
          </p:cNvSpPr>
          <p:nvPr>
            <p:ph type="title"/>
          </p:nvPr>
        </p:nvSpPr>
        <p:spPr>
          <a:xfrm>
            <a:off x="504320" y="1273808"/>
            <a:ext cx="5068929" cy="1325563"/>
          </a:xfrm>
        </p:spPr>
        <p:txBody>
          <a:bodyPr>
            <a:noAutofit/>
          </a:bodyPr>
          <a:lstStyle/>
          <a:p>
            <a:r>
              <a:rPr lang="es-ES" sz="3200" b="1" i="0" dirty="0">
                <a:solidFill>
                  <a:schemeClr val="accent1"/>
                </a:solidFill>
                <a:effectLst/>
                <a:latin typeface="Söhne"/>
              </a:rPr>
              <a:t>Consejos prácticos para integrar tecnologías de IA en las pymes:</a:t>
            </a:r>
            <a:endParaRPr lang="es-CO" sz="3200" b="1" dirty="0">
              <a:solidFill>
                <a:schemeClr val="accent1"/>
              </a:solidFill>
            </a:endParaRPr>
          </a:p>
        </p:txBody>
      </p:sp>
      <p:sp>
        <p:nvSpPr>
          <p:cNvPr id="5" name="CuadroTexto 4">
            <a:extLst>
              <a:ext uri="{FF2B5EF4-FFF2-40B4-BE49-F238E27FC236}">
                <a16:creationId xmlns:a16="http://schemas.microsoft.com/office/drawing/2014/main" id="{6B62B789-D35F-416E-A31B-D916527EAAEC}"/>
              </a:ext>
            </a:extLst>
          </p:cNvPr>
          <p:cNvSpPr txBox="1"/>
          <p:nvPr/>
        </p:nvSpPr>
        <p:spPr>
          <a:xfrm>
            <a:off x="504320" y="2945993"/>
            <a:ext cx="5257801" cy="1868781"/>
          </a:xfrm>
          <a:prstGeom prst="rect">
            <a:avLst/>
          </a:prstGeom>
          <a:noFill/>
        </p:spPr>
        <p:txBody>
          <a:bodyPr wrap="square" rtlCol="0">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Comienza con pequeños </a:t>
            </a:r>
          </a:p>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Capacita a tus empleados en la utilización de las tecnologías de IA </a:t>
            </a:r>
          </a:p>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Ten en cuenta la Seguridad</a:t>
            </a:r>
          </a:p>
          <a:p>
            <a:pPr marL="342900" lvl="0" indent="-342900">
              <a:lnSpc>
                <a:spcPct val="107000"/>
              </a:lnSpc>
              <a:spcAft>
                <a:spcPts val="800"/>
              </a:spcAft>
              <a:buSzPts val="1000"/>
              <a:buFont typeface="Symbol" panose="05050102010706020507" pitchFamily="18" charset="2"/>
              <a:buChar char=""/>
              <a:tabLst>
                <a:tab pos="457200" algn="l"/>
              </a:tabLst>
            </a:pPr>
            <a:r>
              <a:rPr lang="es-CO" sz="1800" b="1" kern="100" dirty="0">
                <a:effectLst/>
                <a:latin typeface="Calibri" panose="020F0502020204030204" pitchFamily="34" charset="0"/>
                <a:ea typeface="Calibri" panose="020F0502020204030204" pitchFamily="34" charset="0"/>
                <a:cs typeface="Times New Roman" panose="02020603050405020304" pitchFamily="18" charset="0"/>
              </a:rPr>
              <a:t>Busca asesoramiento especializado</a:t>
            </a:r>
          </a:p>
        </p:txBody>
      </p:sp>
    </p:spTree>
    <p:extLst>
      <p:ext uri="{BB962C8B-B14F-4D97-AF65-F5344CB8AC3E}">
        <p14:creationId xmlns:p14="http://schemas.microsoft.com/office/powerpoint/2010/main" val="3445026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1322</Words>
  <Application>Microsoft Office PowerPoint</Application>
  <PresentationFormat>Panorámica</PresentationFormat>
  <Paragraphs>83</Paragraphs>
  <Slides>9</Slides>
  <Notes>9</Notes>
  <HiddenSlides>0</HiddenSlides>
  <MMClips>5</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Arial</vt:lpstr>
      <vt:lpstr>Calibri</vt:lpstr>
      <vt:lpstr>Calibri Light</vt:lpstr>
      <vt:lpstr>Inter</vt:lpstr>
      <vt:lpstr>Söhne</vt:lpstr>
      <vt:lpstr>Symbol</vt:lpstr>
      <vt:lpstr>Tema de Office</vt:lpstr>
      <vt:lpstr>¿Por qué integrar la inteligencia artificial en tu Pyme?</vt:lpstr>
      <vt:lpstr>Beneficios de la integración</vt:lpstr>
      <vt:lpstr>Presentación de PowerPoint</vt:lpstr>
      <vt:lpstr>Creación de imágenes a partir de texto</vt:lpstr>
      <vt:lpstr>Creación y mejora de sonidos con IA´s: </vt:lpstr>
      <vt:lpstr>Traducción automática:</vt:lpstr>
      <vt:lpstr>Procesamiento del lenguaje natural</vt:lpstr>
      <vt:lpstr>Ejemplos de empresas que han implementado ChatGPT y otras IA:</vt:lpstr>
      <vt:lpstr>Consejos prácticos para integrar tecnologías de IA en las pymes: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Israel Rios</dc:creator>
  <cp:lastModifiedBy>Israel Rios</cp:lastModifiedBy>
  <cp:revision>13</cp:revision>
  <dcterms:created xsi:type="dcterms:W3CDTF">2023-06-27T17:07:01Z</dcterms:created>
  <dcterms:modified xsi:type="dcterms:W3CDTF">2023-06-27T23:16:43Z</dcterms:modified>
</cp:coreProperties>
</file>