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257" r:id="rId2"/>
    <p:sldId id="258" r:id="rId3"/>
    <p:sldId id="259" r:id="rId4"/>
    <p:sldId id="260" r:id="rId5"/>
    <p:sldId id="261" r:id="rId6"/>
    <p:sldId id="262" r:id="rId7"/>
    <p:sldId id="263" r:id="rId8"/>
    <p:sldId id="264"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Lst>
  <p:sldSz cx="12192000" cy="6858000"/>
  <p:notesSz cx="6858000" cy="9144000"/>
  <p:embeddedFontLst>
    <p:embeddedFont>
      <p:font typeface="Calibri" panose="020F0502020204030204" pitchFamily="34" charset="0"/>
      <p:regular r:id="rId29"/>
      <p:bold r:id="rId30"/>
      <p:italic r:id="rId31"/>
      <p:boldItalic r:id="rId32"/>
    </p:embeddedFont>
    <p:embeddedFont>
      <p:font typeface="Roboto" panose="02000000000000000000" pitchFamily="2"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8" roundtripDataSignature="AMtx7mhQle/jVicUrE5Z4y9PDjQ4ipvzb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vantec Avances tecnológios"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3" d="100"/>
          <a:sy n="103" d="100"/>
        </p:scale>
        <p:origin x="126" y="2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CR"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 name="Google Shape;6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1979205b7fa_1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1979205b7fa_1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 name="Google Shape;151;g1979205b7fa_1_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C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976b4b5d66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1976b4b5d66_0_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CR"/>
              <a:t>Ejercicio consta en ir parte por parte de estos puntos</a:t>
            </a:r>
            <a:endParaRPr/>
          </a:p>
          <a:p>
            <a:pPr marL="0" lvl="0" indent="0" algn="l" rtl="0">
              <a:spcBef>
                <a:spcPts val="0"/>
              </a:spcBef>
              <a:spcAft>
                <a:spcPts val="0"/>
              </a:spcAft>
              <a:buNone/>
            </a:pPr>
            <a:r>
              <a:rPr lang="es-CR"/>
              <a:t>Mercado: </a:t>
            </a:r>
            <a:br>
              <a:rPr lang="es-CR"/>
            </a:br>
            <a:r>
              <a:rPr lang="es-CR"/>
              <a:t>Networking</a:t>
            </a:r>
            <a:endParaRPr/>
          </a:p>
          <a:p>
            <a:pPr marL="0" lvl="0" indent="0" algn="l" rtl="0">
              <a:spcBef>
                <a:spcPts val="0"/>
              </a:spcBef>
              <a:spcAft>
                <a:spcPts val="0"/>
              </a:spcAft>
              <a:buNone/>
            </a:pPr>
            <a:r>
              <a:rPr lang="es-CR"/>
              <a:t>Marketing</a:t>
            </a:r>
            <a:endParaRPr/>
          </a:p>
          <a:p>
            <a:pPr marL="0" lvl="0" indent="0" algn="l" rtl="0">
              <a:spcBef>
                <a:spcPts val="0"/>
              </a:spcBef>
              <a:spcAft>
                <a:spcPts val="0"/>
              </a:spcAft>
              <a:buNone/>
            </a:pPr>
            <a:r>
              <a:rPr lang="es-CR"/>
              <a:t>Etc</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57" name="Google Shape;157;g1976b4b5d66_0_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C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1979205b7fa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1979205b7fa_0_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CR"/>
              <a:t>Espada ROMANA</a:t>
            </a:r>
            <a:endParaRPr/>
          </a:p>
        </p:txBody>
      </p:sp>
      <p:sp>
        <p:nvSpPr>
          <p:cNvPr id="173" name="Google Shape;173;g1979205b7fa_0_1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C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979205b7fa_4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1979205b7fa_4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g1979205b7fa_4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C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1979205b7fa_0_2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1979205b7fa_0_28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CR"/>
              <a:t>Agregar Iphone 1 imagenes de cuando salio</a:t>
            </a:r>
            <a:endParaRPr/>
          </a:p>
        </p:txBody>
      </p:sp>
      <p:sp>
        <p:nvSpPr>
          <p:cNvPr id="187" name="Google Shape;187;g1979205b7fa_0_28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C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1979205b7fa_0_2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1979205b7fa_0_28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CR"/>
              <a:t>Agregar Imagenes del correo GMAIL</a:t>
            </a:r>
            <a:endParaRPr/>
          </a:p>
        </p:txBody>
      </p:sp>
      <p:sp>
        <p:nvSpPr>
          <p:cNvPr id="195" name="Google Shape;195;g1979205b7fa_0_28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C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1979205b7fa_0_2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1979205b7fa_0_29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CR"/>
              <a:t>Agregar imagnes de netflix, de uber, de waze,de disney plus</a:t>
            </a:r>
            <a:endParaRPr/>
          </a:p>
        </p:txBody>
      </p:sp>
      <p:sp>
        <p:nvSpPr>
          <p:cNvPr id="203" name="Google Shape;203;g1979205b7fa_0_29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C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1979205b7fa_4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979205b7fa_4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 name="Google Shape;218;g1979205b7fa_4_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C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CR"/>
              <a:t>Recordar que pueden levantar la mano o escribir en el chat si tienen algún comentario escribir en el CHAT</a:t>
            </a:r>
            <a:endParaRPr/>
          </a:p>
        </p:txBody>
      </p:sp>
      <p:sp>
        <p:nvSpPr>
          <p:cNvPr id="71" name="Google Shape;7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1979205b7fa_0_3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1979205b7fa_0_30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CR"/>
              <a:t>Poner una imagen de un mapa</a:t>
            </a:r>
            <a:endParaRPr/>
          </a:p>
        </p:txBody>
      </p:sp>
      <p:sp>
        <p:nvSpPr>
          <p:cNvPr id="227" name="Google Shape;227;g1979205b7fa_0_30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C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1979205b7fa_0_3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1979205b7fa_0_3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s-CR">
                <a:solidFill>
                  <a:srgbClr val="202124"/>
                </a:solidFill>
                <a:highlight>
                  <a:srgbClr val="FFFFFF"/>
                </a:highlight>
                <a:latin typeface="Arial"/>
                <a:ea typeface="Arial"/>
                <a:cs typeface="Arial"/>
                <a:sym typeface="Arial"/>
              </a:rPr>
              <a:t>Es común confundir la misión y la visión de una empresa, aunque son dos conceptos diferentes.</a:t>
            </a:r>
            <a:br>
              <a:rPr lang="es-CR">
                <a:solidFill>
                  <a:srgbClr val="202124"/>
                </a:solidFill>
                <a:highlight>
                  <a:srgbClr val="FFFFFF"/>
                </a:highlight>
                <a:latin typeface="Arial"/>
                <a:ea typeface="Arial"/>
                <a:cs typeface="Arial"/>
                <a:sym typeface="Arial"/>
              </a:rPr>
            </a:br>
            <a:r>
              <a:rPr lang="es-CR">
                <a:solidFill>
                  <a:srgbClr val="202124"/>
                </a:solidFill>
                <a:highlight>
                  <a:srgbClr val="FFFFFF"/>
                </a:highlight>
                <a:latin typeface="Arial"/>
                <a:ea typeface="Arial"/>
                <a:cs typeface="Arial"/>
                <a:sym typeface="Arial"/>
              </a:rPr>
              <a:t>Por un lado, </a:t>
            </a:r>
            <a:r>
              <a:rPr lang="es-CR" b="1">
                <a:solidFill>
                  <a:srgbClr val="202124"/>
                </a:solidFill>
                <a:highlight>
                  <a:srgbClr val="FFFFFF"/>
                </a:highlight>
                <a:latin typeface="Arial"/>
                <a:ea typeface="Arial"/>
                <a:cs typeface="Arial"/>
                <a:sym typeface="Arial"/>
              </a:rPr>
              <a:t>la misión, es la razón de ser, pero, en cambio, la visión se refiere a dónde se dirige esta compañía y cuáles son sus metas a medio y largo plazo</a:t>
            </a:r>
            <a:r>
              <a:rPr lang="es-CR">
                <a:solidFill>
                  <a:srgbClr val="202124"/>
                </a:solidFill>
                <a:highlight>
                  <a:srgbClr val="FFFFFF"/>
                </a:highlight>
                <a:latin typeface="Arial"/>
                <a:ea typeface="Arial"/>
                <a:cs typeface="Arial"/>
                <a:sym typeface="Arial"/>
              </a:rPr>
              <a:t>.</a:t>
            </a:r>
            <a:r>
              <a:rPr lang="es-CR" sz="900">
                <a:solidFill>
                  <a:srgbClr val="70757A"/>
                </a:solidFill>
                <a:highlight>
                  <a:srgbClr val="FFFFFF"/>
                </a:highlight>
                <a:latin typeface="Arial"/>
                <a:ea typeface="Arial"/>
                <a:cs typeface="Arial"/>
                <a:sym typeface="Arial"/>
              </a:rPr>
              <a:t>13 ene 2022</a:t>
            </a:r>
            <a:endParaRPr sz="900">
              <a:solidFill>
                <a:srgbClr val="70757A"/>
              </a:solidFill>
              <a:highlight>
                <a:srgbClr val="FFFFFF"/>
              </a:highlight>
              <a:latin typeface="Arial"/>
              <a:ea typeface="Arial"/>
              <a:cs typeface="Arial"/>
              <a:sym typeface="Arial"/>
            </a:endParaRPr>
          </a:p>
          <a:p>
            <a:pPr marL="0" lvl="0" indent="0" algn="l" rtl="0">
              <a:lnSpc>
                <a:spcPct val="134000"/>
              </a:lnSpc>
              <a:spcBef>
                <a:spcPts val="0"/>
              </a:spcBef>
              <a:spcAft>
                <a:spcPts val="0"/>
              </a:spcAft>
              <a:buClr>
                <a:schemeClr val="dk1"/>
              </a:buClr>
              <a:buSzPts val="1100"/>
              <a:buFont typeface="Arial"/>
              <a:buNone/>
            </a:pPr>
            <a:endParaRPr sz="900">
              <a:solidFill>
                <a:srgbClr val="70757A"/>
              </a:solidFill>
              <a:highlight>
                <a:srgbClr val="FFFFFF"/>
              </a:highlight>
              <a:latin typeface="Arial"/>
              <a:ea typeface="Arial"/>
              <a:cs typeface="Arial"/>
              <a:sym typeface="Arial"/>
            </a:endParaRPr>
          </a:p>
          <a:p>
            <a:pPr marL="0" lvl="0" indent="0" algn="l" rtl="0">
              <a:spcBef>
                <a:spcPts val="0"/>
              </a:spcBef>
              <a:spcAft>
                <a:spcPts val="0"/>
              </a:spcAft>
              <a:buNone/>
            </a:pPr>
            <a:endParaRPr/>
          </a:p>
        </p:txBody>
      </p:sp>
      <p:sp>
        <p:nvSpPr>
          <p:cNvPr id="235" name="Google Shape;235;g1979205b7fa_0_3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C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1979205b7fa_4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1979205b7fa_4_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g1979205b7fa_4_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CR"/>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1979205b7fa_0_3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1979205b7fa_0_3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1" name="Google Shape;251;g1979205b7fa_0_3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C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1979205b7fa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1979205b7fa_0_2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9" name="Google Shape;259;g1979205b7fa_0_2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C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1979205b7fa_0_3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1979205b7fa_0_35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8" name="Google Shape;278;g1979205b7fa_0_35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CR"/>
              <a:t>26</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979205b7f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1979205b7fa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1979205b7fa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C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976b4b5d66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976b4b5d66_0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 name="Google Shape;101;g1976b4b5d66_0_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C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CR"/>
              <a:t>Historia de la economia en tiempos de CABALLOS en USA</a:t>
            </a:r>
            <a:endParaRPr/>
          </a:p>
        </p:txBody>
      </p:sp>
      <p:sp>
        <p:nvSpPr>
          <p:cNvPr id="108" name="Google Shape;10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CR"/>
              <a:t>Pero vamos a lo practico, que impacto tiene esto para mi empresa , mi PYME o el negocio que represento</a:t>
            </a:r>
            <a:endParaRPr/>
          </a:p>
        </p:txBody>
      </p:sp>
      <p:sp>
        <p:nvSpPr>
          <p:cNvPr id="115" name="Google Shape;11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1979205b7fa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1979205b7fa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CR" sz="1000"/>
              <a:t>El segundo cuadro, Toda Innovación debe:  tiene que salir en una transicion al hacer yo click</a:t>
            </a:r>
            <a:endParaRPr sz="1000"/>
          </a:p>
        </p:txBody>
      </p:sp>
      <p:sp>
        <p:nvSpPr>
          <p:cNvPr id="123" name="Google Shape;123;g1979205b7fa_0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C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CR"/>
              <a:t>Israel puedes hacer que estos cuadros aparezcan uno a uno, al hacer click en siguiente.</a:t>
            </a:r>
            <a:endParaRPr/>
          </a:p>
        </p:txBody>
      </p:sp>
      <p:sp>
        <p:nvSpPr>
          <p:cNvPr id="138" name="Google Shape;13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C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g1979205b7fa_0_230"/>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 name="Google Shape;19;g1979205b7fa_0_23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g1979205b7fa_0_26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54"/>
        <p:cNvGrpSpPr/>
        <p:nvPr/>
      </p:nvGrpSpPr>
      <p:grpSpPr>
        <a:xfrm>
          <a:off x="0" y="0"/>
          <a:ext cx="0" cy="0"/>
          <a:chOff x="0" y="0"/>
          <a:chExt cx="0" cy="0"/>
        </a:xfrm>
      </p:grpSpPr>
      <p:sp>
        <p:nvSpPr>
          <p:cNvPr id="55" name="Google Shape;55;g1979205b7fa_0_26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56" name="Google Shape;56;g1979205b7fa_0_26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57" name="Google Shape;57;g1979205b7fa_0_26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 name="Google Shape;58;g1979205b7fa_0_26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 name="Google Shape;59;g1979205b7fa_0_26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g1979205b7fa_0_233"/>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2" name="Google Shape;22;g1979205b7fa_0_233"/>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23" name="Google Shape;23;g1979205b7fa_0_23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g1979205b7fa_0_237"/>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6" name="Google Shape;26;g1979205b7fa_0_237"/>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7" name="Google Shape;27;g1979205b7fa_0_237"/>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8" name="Google Shape;28;g1979205b7fa_0_23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g1979205b7fa_0_242"/>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31" name="Google Shape;31;g1979205b7fa_0_24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g1979205b7fa_0_245"/>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34" name="Google Shape;34;g1979205b7fa_0_245"/>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5" name="Google Shape;35;g1979205b7fa_0_24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g1979205b7fa_0_249"/>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a:endParaRPr/>
          </a:p>
        </p:txBody>
      </p:sp>
      <p:sp>
        <p:nvSpPr>
          <p:cNvPr id="38" name="Google Shape;38;g1979205b7fa_0_24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g1979205b7fa_0_252"/>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 name="Google Shape;41;g1979205b7fa_0_252"/>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a:endParaRPr/>
          </a:p>
        </p:txBody>
      </p:sp>
      <p:sp>
        <p:nvSpPr>
          <p:cNvPr id="42" name="Google Shape;42;g1979205b7fa_0_252"/>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3" name="Google Shape;43;g1979205b7fa_0_252"/>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44" name="Google Shape;44;g1979205b7fa_0_25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g1979205b7fa_0_258"/>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2400"/>
              <a:buNone/>
              <a:defRPr/>
            </a:lvl1pPr>
          </a:lstStyle>
          <a:p>
            <a:endParaRPr/>
          </a:p>
        </p:txBody>
      </p:sp>
      <p:sp>
        <p:nvSpPr>
          <p:cNvPr id="47" name="Google Shape;47;g1979205b7fa_0_25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g1979205b7fa_0_261"/>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50" name="Google Shape;50;g1979205b7fa_0_261"/>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SzPts val="2400"/>
              <a:buChar char="●"/>
              <a:defRPr/>
            </a:lvl1pPr>
            <a:lvl2pPr marL="914400" lvl="1" indent="-349250" algn="ctr">
              <a:spcBef>
                <a:spcPts val="0"/>
              </a:spcBef>
              <a:spcAft>
                <a:spcPts val="0"/>
              </a:spcAft>
              <a:buSzPts val="1900"/>
              <a:buChar char="○"/>
              <a:defRPr/>
            </a:lvl2pPr>
            <a:lvl3pPr marL="1371600" lvl="2" indent="-349250" algn="ctr">
              <a:spcBef>
                <a:spcPts val="0"/>
              </a:spcBef>
              <a:spcAft>
                <a:spcPts val="0"/>
              </a:spcAft>
              <a:buSzPts val="1900"/>
              <a:buChar char="■"/>
              <a:defRPr/>
            </a:lvl3pPr>
            <a:lvl4pPr marL="1828800" lvl="3" indent="-349250" algn="ctr">
              <a:spcBef>
                <a:spcPts val="0"/>
              </a:spcBef>
              <a:spcAft>
                <a:spcPts val="0"/>
              </a:spcAft>
              <a:buSzPts val="1900"/>
              <a:buChar char="●"/>
              <a:defRPr/>
            </a:lvl4pPr>
            <a:lvl5pPr marL="2286000" lvl="4" indent="-349250" algn="ctr">
              <a:spcBef>
                <a:spcPts val="0"/>
              </a:spcBef>
              <a:spcAft>
                <a:spcPts val="0"/>
              </a:spcAft>
              <a:buSzPts val="1900"/>
              <a:buChar char="○"/>
              <a:defRPr/>
            </a:lvl5pPr>
            <a:lvl6pPr marL="2743200" lvl="5" indent="-349250" algn="ctr">
              <a:spcBef>
                <a:spcPts val="0"/>
              </a:spcBef>
              <a:spcAft>
                <a:spcPts val="0"/>
              </a:spcAft>
              <a:buSzPts val="1900"/>
              <a:buChar char="■"/>
              <a:defRPr/>
            </a:lvl6pPr>
            <a:lvl7pPr marL="3200400" lvl="6" indent="-349250" algn="ctr">
              <a:spcBef>
                <a:spcPts val="0"/>
              </a:spcBef>
              <a:spcAft>
                <a:spcPts val="0"/>
              </a:spcAft>
              <a:buSzPts val="1900"/>
              <a:buChar char="●"/>
              <a:defRPr/>
            </a:lvl7pPr>
            <a:lvl8pPr marL="3657600" lvl="7" indent="-349250" algn="ctr">
              <a:spcBef>
                <a:spcPts val="0"/>
              </a:spcBef>
              <a:spcAft>
                <a:spcPts val="0"/>
              </a:spcAft>
              <a:buSzPts val="1900"/>
              <a:buChar char="○"/>
              <a:defRPr/>
            </a:lvl8pPr>
            <a:lvl9pPr marL="4114800" lvl="8" indent="-349250" algn="ctr">
              <a:spcBef>
                <a:spcPts val="0"/>
              </a:spcBef>
              <a:spcAft>
                <a:spcPts val="0"/>
              </a:spcAft>
              <a:buSzPts val="1900"/>
              <a:buChar char="■"/>
              <a:defRPr/>
            </a:lvl9pPr>
          </a:lstStyle>
          <a:p>
            <a:endParaRPr/>
          </a:p>
        </p:txBody>
      </p:sp>
      <p:sp>
        <p:nvSpPr>
          <p:cNvPr id="51" name="Google Shape;51;g1979205b7fa_0_26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C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9"/>
        <p:cNvGrpSpPr/>
        <p:nvPr/>
      </p:nvGrpSpPr>
      <p:grpSpPr>
        <a:xfrm>
          <a:off x="0" y="0"/>
          <a:ext cx="0" cy="0"/>
          <a:chOff x="0" y="0"/>
          <a:chExt cx="0" cy="0"/>
        </a:xfrm>
      </p:grpSpPr>
      <p:sp>
        <p:nvSpPr>
          <p:cNvPr id="10" name="Google Shape;10;g1979205b7fa_0_222"/>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1"/>
              </a:buClr>
              <a:buSzPts val="3700"/>
              <a:buNone/>
              <a:defRPr sz="3700">
                <a:solidFill>
                  <a:schemeClr val="dk1"/>
                </a:solidFill>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a:endParaRPr/>
          </a:p>
        </p:txBody>
      </p:sp>
      <p:sp>
        <p:nvSpPr>
          <p:cNvPr id="11" name="Google Shape;11;g1979205b7fa_0_222"/>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dk2"/>
              </a:buClr>
              <a:buSzPts val="2400"/>
              <a:buChar char="●"/>
              <a:defRPr sz="2400">
                <a:solidFill>
                  <a:schemeClr val="dk2"/>
                </a:solidFill>
              </a:defRPr>
            </a:lvl1pPr>
            <a:lvl2pPr marL="914400" lvl="1" indent="-349250">
              <a:lnSpc>
                <a:spcPct val="115000"/>
              </a:lnSpc>
              <a:spcBef>
                <a:spcPts val="0"/>
              </a:spcBef>
              <a:spcAft>
                <a:spcPts val="0"/>
              </a:spcAft>
              <a:buClr>
                <a:schemeClr val="dk2"/>
              </a:buClr>
              <a:buSzPts val="1900"/>
              <a:buChar char="○"/>
              <a:defRPr sz="1900">
                <a:solidFill>
                  <a:schemeClr val="dk2"/>
                </a:solidFill>
              </a:defRPr>
            </a:lvl2pPr>
            <a:lvl3pPr marL="1371600" lvl="2" indent="-349250">
              <a:lnSpc>
                <a:spcPct val="115000"/>
              </a:lnSpc>
              <a:spcBef>
                <a:spcPts val="0"/>
              </a:spcBef>
              <a:spcAft>
                <a:spcPts val="0"/>
              </a:spcAft>
              <a:buClr>
                <a:schemeClr val="dk2"/>
              </a:buClr>
              <a:buSzPts val="1900"/>
              <a:buChar char="■"/>
              <a:defRPr sz="1900">
                <a:solidFill>
                  <a:schemeClr val="dk2"/>
                </a:solidFill>
              </a:defRPr>
            </a:lvl3pPr>
            <a:lvl4pPr marL="1828800" lvl="3" indent="-349250">
              <a:lnSpc>
                <a:spcPct val="115000"/>
              </a:lnSpc>
              <a:spcBef>
                <a:spcPts val="0"/>
              </a:spcBef>
              <a:spcAft>
                <a:spcPts val="0"/>
              </a:spcAft>
              <a:buClr>
                <a:schemeClr val="dk2"/>
              </a:buClr>
              <a:buSzPts val="1900"/>
              <a:buChar char="●"/>
              <a:defRPr sz="1900">
                <a:solidFill>
                  <a:schemeClr val="dk2"/>
                </a:solidFill>
              </a:defRPr>
            </a:lvl4pPr>
            <a:lvl5pPr marL="2286000" lvl="4" indent="-349250">
              <a:lnSpc>
                <a:spcPct val="115000"/>
              </a:lnSpc>
              <a:spcBef>
                <a:spcPts val="0"/>
              </a:spcBef>
              <a:spcAft>
                <a:spcPts val="0"/>
              </a:spcAft>
              <a:buClr>
                <a:schemeClr val="dk2"/>
              </a:buClr>
              <a:buSzPts val="1900"/>
              <a:buChar char="○"/>
              <a:defRPr sz="1900">
                <a:solidFill>
                  <a:schemeClr val="dk2"/>
                </a:solidFill>
              </a:defRPr>
            </a:lvl5pPr>
            <a:lvl6pPr marL="2743200" lvl="5" indent="-349250">
              <a:lnSpc>
                <a:spcPct val="115000"/>
              </a:lnSpc>
              <a:spcBef>
                <a:spcPts val="0"/>
              </a:spcBef>
              <a:spcAft>
                <a:spcPts val="0"/>
              </a:spcAft>
              <a:buClr>
                <a:schemeClr val="dk2"/>
              </a:buClr>
              <a:buSzPts val="1900"/>
              <a:buChar char="■"/>
              <a:defRPr sz="1900">
                <a:solidFill>
                  <a:schemeClr val="dk2"/>
                </a:solidFill>
              </a:defRPr>
            </a:lvl6pPr>
            <a:lvl7pPr marL="3200400" lvl="6" indent="-349250">
              <a:lnSpc>
                <a:spcPct val="115000"/>
              </a:lnSpc>
              <a:spcBef>
                <a:spcPts val="0"/>
              </a:spcBef>
              <a:spcAft>
                <a:spcPts val="0"/>
              </a:spcAft>
              <a:buClr>
                <a:schemeClr val="dk2"/>
              </a:buClr>
              <a:buSzPts val="1900"/>
              <a:buChar char="●"/>
              <a:defRPr sz="1900">
                <a:solidFill>
                  <a:schemeClr val="dk2"/>
                </a:solidFill>
              </a:defRPr>
            </a:lvl7pPr>
            <a:lvl8pPr marL="3657600" lvl="7" indent="-349250">
              <a:lnSpc>
                <a:spcPct val="115000"/>
              </a:lnSpc>
              <a:spcBef>
                <a:spcPts val="0"/>
              </a:spcBef>
              <a:spcAft>
                <a:spcPts val="0"/>
              </a:spcAft>
              <a:buClr>
                <a:schemeClr val="dk2"/>
              </a:buClr>
              <a:buSzPts val="1900"/>
              <a:buChar char="○"/>
              <a:defRPr sz="1900">
                <a:solidFill>
                  <a:schemeClr val="dk2"/>
                </a:solidFill>
              </a:defRPr>
            </a:lvl8pPr>
            <a:lvl9pPr marL="4114800" lvl="8" indent="-34925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12" name="Google Shape;12;g1979205b7fa_0_222"/>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s-CR"/>
              <a:t>‹Nº›</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27.jp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5.png"/><Relationship Id="rId5" Type="http://schemas.openxmlformats.org/officeDocument/2006/relationships/image" Target="../media/image4.jp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hyperlink" Target="https://www.sydle.com/es/blog/tipos-de-innovacion-619541bf351e93287c42a7de/" TargetMode="External"/><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hyperlink" Target="https://lucidspark.com/es/blog/estrategia-vs-tactica-cual-es-la-diferencia#:~:text=Estrategia%3A%20un%20plan%20para%20alcanzar,funci%C3%B3n%20de%20las%20circunstancias%20cambiantes" TargetMode="External"/></Relationships>
</file>

<file path=ppt/slides/_rels/slide2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6.xml"/><Relationship Id="rId1" Type="http://schemas.openxmlformats.org/officeDocument/2006/relationships/slideLayout" Target="../slideLayouts/slideLayout11.xml"/><Relationship Id="rId5" Type="http://schemas.openxmlformats.org/officeDocument/2006/relationships/image" Target="../media/image45.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hyperlink" Target="https://www.itreseller.es/en-cifras/2022/01/la-inversion-en-tecnologia-crecera-un-51-a-nivel-mundial-en-2022"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hyperlink" Target="https://www3.weforum.org/docs/WEF_Future_of_Jobs_2020.pdf" TargetMode="External"/><Relationship Id="rId4" Type="http://schemas.openxmlformats.org/officeDocument/2006/relationships/hyperlink" Target="https://www.becas-santander.com/es/blog/competitividad-estrategica.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pic>
        <p:nvPicPr>
          <p:cNvPr id="5" name="Imagen 4">
            <a:extLst>
              <a:ext uri="{FF2B5EF4-FFF2-40B4-BE49-F238E27FC236}">
                <a16:creationId xmlns:a16="http://schemas.microsoft.com/office/drawing/2014/main" id="{535EC4F6-12BB-4D4A-8ABA-350B89B4312F}"/>
              </a:ext>
            </a:extLst>
          </p:cNvPr>
          <p:cNvPicPr>
            <a:picLocks noChangeAspect="1"/>
          </p:cNvPicPr>
          <p:nvPr/>
        </p:nvPicPr>
        <p:blipFill>
          <a:blip r:embed="rId3"/>
          <a:stretch>
            <a:fillRect/>
          </a:stretch>
        </p:blipFill>
        <p:spPr>
          <a:xfrm>
            <a:off x="0" y="0"/>
            <a:ext cx="12192000"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g1979205b7fa_1_9"/>
          <p:cNvPicPr preferRelativeResize="0"/>
          <p:nvPr/>
        </p:nvPicPr>
        <p:blipFill>
          <a:blip r:embed="rId3">
            <a:alphaModFix/>
          </a:blip>
          <a:stretch>
            <a:fillRect/>
          </a:stretch>
        </p:blipFill>
        <p:spPr>
          <a:xfrm>
            <a:off x="463776" y="2296163"/>
            <a:ext cx="11169151" cy="29761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g1976b4b5d66_0_13"/>
          <p:cNvPicPr preferRelativeResize="0"/>
          <p:nvPr/>
        </p:nvPicPr>
        <p:blipFill>
          <a:blip r:embed="rId3">
            <a:alphaModFix/>
          </a:blip>
          <a:stretch>
            <a:fillRect/>
          </a:stretch>
        </p:blipFill>
        <p:spPr>
          <a:xfrm>
            <a:off x="5287" y="0"/>
            <a:ext cx="12181427" cy="6858001"/>
          </a:xfrm>
          <a:prstGeom prst="rect">
            <a:avLst/>
          </a:prstGeom>
          <a:noFill/>
          <a:ln>
            <a:noFill/>
          </a:ln>
        </p:spPr>
      </p:pic>
      <p:sp>
        <p:nvSpPr>
          <p:cNvPr id="160" name="Google Shape;160;g1976b4b5d66_0_13"/>
          <p:cNvSpPr txBox="1">
            <a:spLocks noGrp="1"/>
          </p:cNvSpPr>
          <p:nvPr>
            <p:ph type="title"/>
          </p:nvPr>
        </p:nvSpPr>
        <p:spPr>
          <a:xfrm>
            <a:off x="595350" y="826900"/>
            <a:ext cx="7606200" cy="10464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Clr>
                <a:schemeClr val="dk1"/>
              </a:buClr>
              <a:buSzPts val="1100"/>
              <a:buFont typeface="Arial"/>
              <a:buNone/>
            </a:pPr>
            <a:r>
              <a:rPr lang="es-CR" sz="1500">
                <a:solidFill>
                  <a:srgbClr val="434343"/>
                </a:solidFill>
                <a:highlight>
                  <a:srgbClr val="FFFFFF"/>
                </a:highlight>
                <a:latin typeface="Arial"/>
                <a:ea typeface="Arial"/>
                <a:cs typeface="Arial"/>
                <a:sym typeface="Arial"/>
              </a:rPr>
              <a:t>La </a:t>
            </a:r>
            <a:r>
              <a:rPr lang="es-CR" sz="1500">
                <a:solidFill>
                  <a:srgbClr val="434343"/>
                </a:solidFill>
                <a:highlight>
                  <a:srgbClr val="FFFFFF"/>
                </a:highlight>
              </a:rPr>
              <a:t>I</a:t>
            </a:r>
            <a:r>
              <a:rPr lang="es-CR" sz="1500">
                <a:solidFill>
                  <a:srgbClr val="434343"/>
                </a:solidFill>
                <a:highlight>
                  <a:srgbClr val="FFFFFF"/>
                </a:highlight>
                <a:latin typeface="Arial"/>
                <a:ea typeface="Arial"/>
                <a:cs typeface="Arial"/>
                <a:sym typeface="Arial"/>
              </a:rPr>
              <a:t>nnovación es todo aquello que propone una alternativa a lo que se hace de una determinada manera, que aporta beneficios económicos, de comportamiento, de resolución de problemas o practicidad a la vida cotidiana de las personas.</a:t>
            </a:r>
            <a:endParaRPr sz="1500">
              <a:solidFill>
                <a:srgbClr val="434343"/>
              </a:solidFill>
            </a:endParaRPr>
          </a:p>
        </p:txBody>
      </p:sp>
      <p:sp>
        <p:nvSpPr>
          <p:cNvPr id="161" name="Google Shape;161;g1976b4b5d66_0_13"/>
          <p:cNvSpPr txBox="1">
            <a:spLocks noGrp="1"/>
          </p:cNvSpPr>
          <p:nvPr>
            <p:ph type="body" idx="1"/>
          </p:nvPr>
        </p:nvSpPr>
        <p:spPr>
          <a:xfrm>
            <a:off x="595350" y="1937775"/>
            <a:ext cx="7606200" cy="25662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75"/>
              <a:buNone/>
            </a:pPr>
            <a:r>
              <a:rPr lang="es-CR" sz="1400">
                <a:solidFill>
                  <a:srgbClr val="111111"/>
                </a:solidFill>
                <a:latin typeface="Arial"/>
                <a:ea typeface="Arial"/>
                <a:cs typeface="Arial"/>
                <a:sym typeface="Arial"/>
              </a:rPr>
              <a:t>En nuestro contexto empresarial </a:t>
            </a:r>
            <a:r>
              <a:rPr lang="es-CR" sz="1400" b="1">
                <a:solidFill>
                  <a:srgbClr val="111111"/>
                </a:solidFill>
              </a:rPr>
              <a:t>PYMES </a:t>
            </a:r>
            <a:r>
              <a:rPr lang="es-CR" sz="1400">
                <a:solidFill>
                  <a:srgbClr val="111111"/>
                </a:solidFill>
                <a:latin typeface="Arial"/>
                <a:ea typeface="Arial"/>
                <a:cs typeface="Arial"/>
                <a:sym typeface="Arial"/>
              </a:rPr>
              <a:t>y en Costa rica, vamos a relacionarlo con:</a:t>
            </a:r>
            <a:endParaRPr sz="1400">
              <a:solidFill>
                <a:srgbClr val="111111"/>
              </a:solidFill>
              <a:latin typeface="Arial"/>
              <a:ea typeface="Arial"/>
              <a:cs typeface="Arial"/>
              <a:sym typeface="Arial"/>
            </a:endParaRPr>
          </a:p>
          <a:p>
            <a:pPr marL="457200" lvl="0" indent="-323850" algn="l" rtl="0">
              <a:lnSpc>
                <a:spcPct val="115000"/>
              </a:lnSpc>
              <a:spcBef>
                <a:spcPts val="1600"/>
              </a:spcBef>
              <a:spcAft>
                <a:spcPts val="0"/>
              </a:spcAft>
              <a:buClr>
                <a:srgbClr val="111111"/>
              </a:buClr>
              <a:buSzPts val="1500"/>
              <a:buFont typeface="Arial"/>
              <a:buChar char="●"/>
            </a:pPr>
            <a:r>
              <a:rPr lang="es-CR" sz="1500">
                <a:solidFill>
                  <a:srgbClr val="111111"/>
                </a:solidFill>
                <a:latin typeface="Arial"/>
                <a:ea typeface="Arial"/>
                <a:cs typeface="Arial"/>
                <a:sym typeface="Arial"/>
              </a:rPr>
              <a:t>Con el  </a:t>
            </a:r>
            <a:r>
              <a:rPr lang="es-CR" sz="1500" b="1">
                <a:solidFill>
                  <a:srgbClr val="111111"/>
                </a:solidFill>
                <a:latin typeface="Arial"/>
                <a:ea typeface="Arial"/>
                <a:cs typeface="Arial"/>
                <a:sym typeface="Arial"/>
              </a:rPr>
              <a:t>producto</a:t>
            </a:r>
            <a:r>
              <a:rPr lang="es-CR" sz="1500">
                <a:solidFill>
                  <a:srgbClr val="111111"/>
                </a:solidFill>
                <a:latin typeface="Arial"/>
                <a:ea typeface="Arial"/>
                <a:cs typeface="Arial"/>
                <a:sym typeface="Arial"/>
              </a:rPr>
              <a:t>/</a:t>
            </a:r>
            <a:r>
              <a:rPr lang="es-CR" sz="1500" b="1">
                <a:solidFill>
                  <a:srgbClr val="111111"/>
                </a:solidFill>
                <a:latin typeface="Arial"/>
                <a:ea typeface="Arial"/>
                <a:cs typeface="Arial"/>
                <a:sym typeface="Arial"/>
              </a:rPr>
              <a:t>servicio</a:t>
            </a:r>
            <a:r>
              <a:rPr lang="es-CR" sz="1500">
                <a:solidFill>
                  <a:srgbClr val="111111"/>
                </a:solidFill>
                <a:latin typeface="Arial"/>
                <a:ea typeface="Arial"/>
                <a:cs typeface="Arial"/>
                <a:sym typeface="Arial"/>
              </a:rPr>
              <a:t> que prestamos </a:t>
            </a:r>
            <a:br>
              <a:rPr lang="es-CR" sz="1500">
                <a:solidFill>
                  <a:srgbClr val="111111"/>
                </a:solidFill>
                <a:latin typeface="Arial"/>
                <a:ea typeface="Arial"/>
                <a:cs typeface="Arial"/>
                <a:sym typeface="Arial"/>
              </a:rPr>
            </a:br>
            <a:endParaRPr sz="1500">
              <a:solidFill>
                <a:srgbClr val="111111"/>
              </a:solidFill>
              <a:latin typeface="Arial"/>
              <a:ea typeface="Arial"/>
              <a:cs typeface="Arial"/>
              <a:sym typeface="Arial"/>
            </a:endParaRPr>
          </a:p>
          <a:p>
            <a:pPr marL="457200" lvl="0" indent="-323850" algn="l" rtl="0">
              <a:lnSpc>
                <a:spcPct val="115000"/>
              </a:lnSpc>
              <a:spcBef>
                <a:spcPts val="0"/>
              </a:spcBef>
              <a:spcAft>
                <a:spcPts val="0"/>
              </a:spcAft>
              <a:buClr>
                <a:srgbClr val="111111"/>
              </a:buClr>
              <a:buSzPts val="1500"/>
              <a:buFont typeface="Arial"/>
              <a:buChar char="●"/>
            </a:pPr>
            <a:r>
              <a:rPr lang="es-CR" sz="1500">
                <a:solidFill>
                  <a:srgbClr val="111111"/>
                </a:solidFill>
                <a:latin typeface="Arial"/>
                <a:ea typeface="Arial"/>
                <a:cs typeface="Arial"/>
                <a:sym typeface="Arial"/>
              </a:rPr>
              <a:t>Con el </a:t>
            </a:r>
            <a:r>
              <a:rPr lang="es-CR" sz="1500" b="1">
                <a:solidFill>
                  <a:srgbClr val="111111"/>
                </a:solidFill>
                <a:latin typeface="Arial"/>
                <a:ea typeface="Arial"/>
                <a:cs typeface="Arial"/>
                <a:sym typeface="Arial"/>
              </a:rPr>
              <a:t>mercado </a:t>
            </a:r>
            <a:r>
              <a:rPr lang="es-CR" sz="1500">
                <a:solidFill>
                  <a:srgbClr val="111111"/>
                </a:solidFill>
                <a:latin typeface="Arial"/>
                <a:ea typeface="Arial"/>
                <a:cs typeface="Arial"/>
                <a:sym typeface="Arial"/>
              </a:rPr>
              <a:t>que consume nuestro producto/servicio  (Nuestra relación con el cliente) </a:t>
            </a:r>
            <a:br>
              <a:rPr lang="es-CR" sz="1500">
                <a:solidFill>
                  <a:srgbClr val="111111"/>
                </a:solidFill>
                <a:latin typeface="Arial"/>
                <a:ea typeface="Arial"/>
                <a:cs typeface="Arial"/>
                <a:sym typeface="Arial"/>
              </a:rPr>
            </a:br>
            <a:endParaRPr sz="1500">
              <a:solidFill>
                <a:srgbClr val="111111"/>
              </a:solidFill>
              <a:latin typeface="Arial"/>
              <a:ea typeface="Arial"/>
              <a:cs typeface="Arial"/>
              <a:sym typeface="Arial"/>
            </a:endParaRPr>
          </a:p>
          <a:p>
            <a:pPr marL="457200" lvl="0" indent="-323850" algn="l" rtl="0">
              <a:lnSpc>
                <a:spcPct val="115000"/>
              </a:lnSpc>
              <a:spcBef>
                <a:spcPts val="0"/>
              </a:spcBef>
              <a:spcAft>
                <a:spcPts val="0"/>
              </a:spcAft>
              <a:buClr>
                <a:srgbClr val="111111"/>
              </a:buClr>
              <a:buSzPts val="1500"/>
              <a:buFont typeface="Arial"/>
              <a:buChar char="●"/>
            </a:pPr>
            <a:r>
              <a:rPr lang="es-CR" sz="1500">
                <a:solidFill>
                  <a:srgbClr val="111111"/>
                </a:solidFill>
                <a:latin typeface="Arial"/>
                <a:ea typeface="Arial"/>
                <a:cs typeface="Arial"/>
                <a:sym typeface="Arial"/>
              </a:rPr>
              <a:t>Con el proceso de producción (tecnología, metodología, activos) de nuestro </a:t>
            </a:r>
            <a:r>
              <a:rPr lang="es-CR" sz="1500" b="1">
                <a:solidFill>
                  <a:srgbClr val="111111"/>
                </a:solidFill>
                <a:latin typeface="Arial"/>
                <a:ea typeface="Arial"/>
                <a:cs typeface="Arial"/>
                <a:sym typeface="Arial"/>
              </a:rPr>
              <a:t>producto/servicio</a:t>
            </a:r>
            <a:endParaRPr sz="1500" b="1">
              <a:solidFill>
                <a:srgbClr val="111111"/>
              </a:solidFill>
              <a:latin typeface="Arial"/>
              <a:ea typeface="Arial"/>
              <a:cs typeface="Arial"/>
              <a:sym typeface="Arial"/>
            </a:endParaRPr>
          </a:p>
          <a:p>
            <a:pPr marL="0" lvl="0" indent="0" algn="l" rtl="0">
              <a:lnSpc>
                <a:spcPct val="115000"/>
              </a:lnSpc>
              <a:spcBef>
                <a:spcPts val="1600"/>
              </a:spcBef>
              <a:spcAft>
                <a:spcPts val="0"/>
              </a:spcAft>
              <a:buClr>
                <a:schemeClr val="dk1"/>
              </a:buClr>
              <a:buSzPts val="275"/>
              <a:buFont typeface="Arial"/>
              <a:buNone/>
            </a:pPr>
            <a:endParaRPr sz="1400">
              <a:solidFill>
                <a:srgbClr val="434343"/>
              </a:solidFill>
              <a:highlight>
                <a:srgbClr val="FFFFFF"/>
              </a:highlight>
              <a:latin typeface="Arial"/>
              <a:ea typeface="Arial"/>
              <a:cs typeface="Arial"/>
              <a:sym typeface="Arial"/>
            </a:endParaRPr>
          </a:p>
          <a:p>
            <a:pPr marL="0" lvl="0" indent="0" algn="l" rtl="0">
              <a:spcBef>
                <a:spcPts val="1600"/>
              </a:spcBef>
              <a:spcAft>
                <a:spcPts val="1600"/>
              </a:spcAft>
              <a:buSzPts val="275"/>
              <a:buNone/>
            </a:pPr>
            <a:endParaRPr sz="1400">
              <a:solidFill>
                <a:srgbClr val="434343"/>
              </a:solidFill>
            </a:endParaRPr>
          </a:p>
        </p:txBody>
      </p:sp>
      <p:pic>
        <p:nvPicPr>
          <p:cNvPr id="162" name="Google Shape;162;g1976b4b5d66_0_13"/>
          <p:cNvPicPr preferRelativeResize="0"/>
          <p:nvPr/>
        </p:nvPicPr>
        <p:blipFill>
          <a:blip r:embed="rId4">
            <a:alphaModFix/>
          </a:blip>
          <a:stretch>
            <a:fillRect/>
          </a:stretch>
        </p:blipFill>
        <p:spPr>
          <a:xfrm>
            <a:off x="10461200" y="4365650"/>
            <a:ext cx="1204075" cy="2299476"/>
          </a:xfrm>
          <a:prstGeom prst="rect">
            <a:avLst/>
          </a:prstGeom>
          <a:noFill/>
          <a:ln>
            <a:noFill/>
          </a:ln>
        </p:spPr>
      </p:pic>
      <p:pic>
        <p:nvPicPr>
          <p:cNvPr id="163" name="Google Shape;163;g1976b4b5d66_0_13"/>
          <p:cNvPicPr preferRelativeResize="0"/>
          <p:nvPr/>
        </p:nvPicPr>
        <p:blipFill>
          <a:blip r:embed="rId5">
            <a:alphaModFix/>
          </a:blip>
          <a:stretch>
            <a:fillRect/>
          </a:stretch>
        </p:blipFill>
        <p:spPr>
          <a:xfrm>
            <a:off x="5928425" y="4409275"/>
            <a:ext cx="4095156" cy="22122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Google Shape;168;p7"/>
          <p:cNvPicPr preferRelativeResize="0"/>
          <p:nvPr/>
        </p:nvPicPr>
        <p:blipFill>
          <a:blip r:embed="rId3">
            <a:alphaModFix/>
          </a:blip>
          <a:stretch>
            <a:fillRect/>
          </a:stretch>
        </p:blipFill>
        <p:spPr>
          <a:xfrm>
            <a:off x="5287" y="0"/>
            <a:ext cx="12181427" cy="6858001"/>
          </a:xfrm>
          <a:prstGeom prst="rect">
            <a:avLst/>
          </a:prstGeom>
          <a:noFill/>
          <a:ln>
            <a:noFill/>
          </a:ln>
        </p:spPr>
      </p:pic>
      <p:sp>
        <p:nvSpPr>
          <p:cNvPr id="169" name="Google Shape;169;p7"/>
          <p:cNvSpPr txBox="1">
            <a:spLocks noGrp="1"/>
          </p:cNvSpPr>
          <p:nvPr>
            <p:ph type="body" idx="1"/>
          </p:nvPr>
        </p:nvSpPr>
        <p:spPr>
          <a:xfrm>
            <a:off x="1144075" y="1746675"/>
            <a:ext cx="10515600" cy="4351200"/>
          </a:xfrm>
          <a:prstGeom prst="rect">
            <a:avLst/>
          </a:prstGeom>
          <a:noFill/>
          <a:ln>
            <a:noFill/>
          </a:ln>
        </p:spPr>
        <p:txBody>
          <a:bodyPr spcFirstLastPara="1" wrap="square" lIns="91425" tIns="45700" rIns="91425" bIns="45700" anchor="t" anchorCtr="0">
            <a:normAutofit/>
          </a:bodyPr>
          <a:lstStyle/>
          <a:p>
            <a:pPr marL="228600" lvl="0" indent="0" algn="l" rtl="0">
              <a:lnSpc>
                <a:spcPct val="90000"/>
              </a:lnSpc>
              <a:spcBef>
                <a:spcPts val="0"/>
              </a:spcBef>
              <a:spcAft>
                <a:spcPts val="0"/>
              </a:spcAft>
              <a:buNone/>
            </a:pPr>
            <a:endParaRPr sz="1500">
              <a:solidFill>
                <a:srgbClr val="FFFFFF"/>
              </a:solidFill>
            </a:endParaRPr>
          </a:p>
          <a:p>
            <a:pPr marL="228600" lvl="0" indent="-273050" algn="l" rtl="0">
              <a:lnSpc>
                <a:spcPct val="90000"/>
              </a:lnSpc>
              <a:spcBef>
                <a:spcPts val="1000"/>
              </a:spcBef>
              <a:spcAft>
                <a:spcPts val="0"/>
              </a:spcAft>
              <a:buSzPts val="3500"/>
              <a:buChar char="●"/>
            </a:pPr>
            <a:r>
              <a:rPr lang="es-CR" sz="3500">
                <a:solidFill>
                  <a:schemeClr val="dk1"/>
                </a:solidFill>
              </a:rPr>
              <a:t>Debe ser un ROL </a:t>
            </a:r>
            <a:r>
              <a:rPr lang="es-CR" sz="3500" b="1">
                <a:solidFill>
                  <a:schemeClr val="dk1"/>
                </a:solidFill>
              </a:rPr>
              <a:t>permanente</a:t>
            </a:r>
            <a:br>
              <a:rPr lang="es-CR" sz="3500" b="1">
                <a:solidFill>
                  <a:schemeClr val="dk1"/>
                </a:solidFill>
              </a:rPr>
            </a:br>
            <a:endParaRPr sz="3500" b="1">
              <a:solidFill>
                <a:schemeClr val="dk1"/>
              </a:solidFill>
            </a:endParaRPr>
          </a:p>
          <a:p>
            <a:pPr marL="228600" lvl="0" indent="-234950" algn="l" rtl="0">
              <a:spcBef>
                <a:spcPts val="0"/>
              </a:spcBef>
              <a:spcAft>
                <a:spcPts val="0"/>
              </a:spcAft>
              <a:buSzPts val="1900"/>
              <a:buChar char="●"/>
            </a:pPr>
            <a:r>
              <a:rPr lang="es-CR" sz="3500">
                <a:solidFill>
                  <a:schemeClr val="dk1"/>
                </a:solidFill>
              </a:rPr>
              <a:t>Debe Tener un </a:t>
            </a:r>
            <a:r>
              <a:rPr lang="es-CR" sz="3500" b="1">
                <a:solidFill>
                  <a:schemeClr val="dk1"/>
                </a:solidFill>
              </a:rPr>
              <a:t>Retorno económico</a:t>
            </a:r>
            <a:br>
              <a:rPr lang="es-CR" sz="3500" b="1">
                <a:solidFill>
                  <a:schemeClr val="dk1"/>
                </a:solidFill>
              </a:rPr>
            </a:br>
            <a:endParaRPr sz="3500" b="1">
              <a:solidFill>
                <a:schemeClr val="dk1"/>
              </a:solidFill>
            </a:endParaRPr>
          </a:p>
          <a:p>
            <a:pPr marL="228600" lvl="0" indent="-234950" algn="l" rtl="0">
              <a:spcBef>
                <a:spcPts val="1600"/>
              </a:spcBef>
              <a:spcAft>
                <a:spcPts val="1600"/>
              </a:spcAft>
              <a:buSzPts val="1900"/>
              <a:buChar char="●"/>
            </a:pPr>
            <a:r>
              <a:rPr lang="es-CR" sz="3500">
                <a:solidFill>
                  <a:schemeClr val="dk1"/>
                </a:solidFill>
              </a:rPr>
              <a:t>Debe ser </a:t>
            </a:r>
            <a:r>
              <a:rPr lang="es-CR" sz="3500" b="1">
                <a:solidFill>
                  <a:schemeClr val="dk1"/>
                </a:solidFill>
              </a:rPr>
              <a:t>Medible</a:t>
            </a:r>
            <a:endParaRPr sz="15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74"/>
        <p:cNvGrpSpPr/>
        <p:nvPr/>
      </p:nvGrpSpPr>
      <p:grpSpPr>
        <a:xfrm>
          <a:off x="0" y="0"/>
          <a:ext cx="0" cy="0"/>
          <a:chOff x="0" y="0"/>
          <a:chExt cx="0" cy="0"/>
        </a:xfrm>
      </p:grpSpPr>
      <p:pic>
        <p:nvPicPr>
          <p:cNvPr id="175" name="Google Shape;175;g1979205b7fa_0_16"/>
          <p:cNvPicPr preferRelativeResize="0"/>
          <p:nvPr/>
        </p:nvPicPr>
        <p:blipFill rotWithShape="1">
          <a:blip r:embed="rId3">
            <a:alphaModFix amt="50000"/>
          </a:blip>
          <a:srcRect t="2901" r="23873" b="9975"/>
          <a:stretch/>
        </p:blipFill>
        <p:spPr>
          <a:xfrm>
            <a:off x="5275" y="0"/>
            <a:ext cx="12191999" cy="6858000"/>
          </a:xfrm>
          <a:prstGeom prst="rect">
            <a:avLst/>
          </a:prstGeom>
          <a:noFill/>
          <a:ln>
            <a:noFill/>
          </a:ln>
        </p:spPr>
      </p:pic>
      <p:sp>
        <p:nvSpPr>
          <p:cNvPr id="176" name="Google Shape;176;g1979205b7fa_0_16"/>
          <p:cNvSpPr txBox="1">
            <a:spLocks noGrp="1"/>
          </p:cNvSpPr>
          <p:nvPr>
            <p:ph type="title"/>
          </p:nvPr>
        </p:nvSpPr>
        <p:spPr>
          <a:xfrm>
            <a:off x="838200" y="1003175"/>
            <a:ext cx="6073500" cy="1740000"/>
          </a:xfrm>
          <a:prstGeom prst="rect">
            <a:avLst/>
          </a:prstGeom>
        </p:spPr>
        <p:txBody>
          <a:bodyPr spcFirstLastPara="1" wrap="square" lIns="91425" tIns="45700" rIns="91425" bIns="45700" anchor="ctr" anchorCtr="0">
            <a:noAutofit/>
          </a:bodyPr>
          <a:lstStyle/>
          <a:p>
            <a:pPr marL="0" lvl="0" indent="0" algn="l" rtl="0">
              <a:lnSpc>
                <a:spcPct val="115000"/>
              </a:lnSpc>
              <a:spcBef>
                <a:spcPts val="0"/>
              </a:spcBef>
              <a:spcAft>
                <a:spcPts val="0"/>
              </a:spcAft>
              <a:buClr>
                <a:schemeClr val="dk1"/>
              </a:buClr>
              <a:buSzPts val="1100"/>
              <a:buFont typeface="Arial"/>
              <a:buNone/>
            </a:pPr>
            <a:r>
              <a:rPr lang="es-CR" sz="1600">
                <a:solidFill>
                  <a:srgbClr val="FFFFFF"/>
                </a:solidFill>
                <a:latin typeface="Arial"/>
                <a:ea typeface="Arial"/>
                <a:cs typeface="Arial"/>
                <a:sym typeface="Arial"/>
              </a:rPr>
              <a:t>Cuando un sector, segmento o marca decide innovar, contribuye al desarrollo de toda la sociedad.</a:t>
            </a:r>
            <a:endParaRPr sz="1600">
              <a:solidFill>
                <a:srgbClr val="FFFFFF"/>
              </a:solidFill>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s-CR" sz="1600">
                <a:solidFill>
                  <a:srgbClr val="FFFFFF"/>
                </a:solidFill>
                <a:latin typeface="Arial"/>
                <a:ea typeface="Arial"/>
                <a:cs typeface="Arial"/>
                <a:sym typeface="Arial"/>
              </a:rPr>
              <a:t>Pero, pensando en términos prácticos de una organización corporativa, una empresa que innova, especialmente en sus procesos, obtiene muchas ventajas, como:</a:t>
            </a:r>
            <a:endParaRPr>
              <a:solidFill>
                <a:srgbClr val="FFFFFF"/>
              </a:solidFill>
            </a:endParaRPr>
          </a:p>
        </p:txBody>
      </p:sp>
      <p:sp>
        <p:nvSpPr>
          <p:cNvPr id="177" name="Google Shape;177;g1979205b7fa_0_16"/>
          <p:cNvSpPr txBox="1">
            <a:spLocks noGrp="1"/>
          </p:cNvSpPr>
          <p:nvPr>
            <p:ph type="body" idx="1"/>
          </p:nvPr>
        </p:nvSpPr>
        <p:spPr>
          <a:xfrm>
            <a:off x="927000" y="2743175"/>
            <a:ext cx="6681000" cy="2772900"/>
          </a:xfrm>
          <a:prstGeom prst="rect">
            <a:avLst/>
          </a:prstGeom>
        </p:spPr>
        <p:txBody>
          <a:bodyPr spcFirstLastPara="1" wrap="square" lIns="91425" tIns="45700" rIns="91425" bIns="45700" anchor="t" anchorCtr="0">
            <a:normAutofit fontScale="92500" lnSpcReduction="20000"/>
          </a:bodyPr>
          <a:lstStyle/>
          <a:p>
            <a:pPr marL="457200" lvl="0" indent="-330200" algn="l" rtl="0">
              <a:lnSpc>
                <a:spcPct val="200000"/>
              </a:lnSpc>
              <a:spcBef>
                <a:spcPts val="1000"/>
              </a:spcBef>
              <a:spcAft>
                <a:spcPts val="0"/>
              </a:spcAft>
              <a:buClr>
                <a:srgbClr val="FFFFFF"/>
              </a:buClr>
              <a:buSzPts val="1600"/>
              <a:buChar char="●"/>
            </a:pPr>
            <a:r>
              <a:rPr lang="es-CR" sz="1600">
                <a:solidFill>
                  <a:srgbClr val="FFFFFF"/>
                </a:solidFill>
              </a:rPr>
              <a:t>Mantiene los procesos organizados</a:t>
            </a:r>
            <a:endParaRPr sz="1600">
              <a:solidFill>
                <a:srgbClr val="FFFFFF"/>
              </a:solidFill>
            </a:endParaRPr>
          </a:p>
          <a:p>
            <a:pPr marL="457200" lvl="0" indent="-330200" algn="l" rtl="0">
              <a:lnSpc>
                <a:spcPct val="200000"/>
              </a:lnSpc>
              <a:spcBef>
                <a:spcPts val="0"/>
              </a:spcBef>
              <a:spcAft>
                <a:spcPts val="0"/>
              </a:spcAft>
              <a:buClr>
                <a:srgbClr val="FFFFFF"/>
              </a:buClr>
              <a:buSzPts val="1600"/>
              <a:buChar char="●"/>
            </a:pPr>
            <a:r>
              <a:rPr lang="es-CR" sz="1600">
                <a:solidFill>
                  <a:srgbClr val="FFFFFF"/>
                </a:solidFill>
              </a:rPr>
              <a:t>Desarrolla la creatividad</a:t>
            </a:r>
            <a:endParaRPr sz="1600">
              <a:solidFill>
                <a:srgbClr val="FFFFFF"/>
              </a:solidFill>
            </a:endParaRPr>
          </a:p>
          <a:p>
            <a:pPr marL="457200" lvl="0" indent="-330200" algn="l" rtl="0">
              <a:lnSpc>
                <a:spcPct val="200000"/>
              </a:lnSpc>
              <a:spcBef>
                <a:spcPts val="0"/>
              </a:spcBef>
              <a:spcAft>
                <a:spcPts val="0"/>
              </a:spcAft>
              <a:buClr>
                <a:srgbClr val="FFFFFF"/>
              </a:buClr>
              <a:buSzPts val="1600"/>
              <a:buChar char="●"/>
            </a:pPr>
            <a:r>
              <a:rPr lang="es-CR" sz="1600">
                <a:solidFill>
                  <a:srgbClr val="FFFFFF"/>
                </a:solidFill>
              </a:rPr>
              <a:t>Aumenta la competitividad de la empresa</a:t>
            </a:r>
            <a:endParaRPr sz="1600">
              <a:solidFill>
                <a:srgbClr val="FFFFFF"/>
              </a:solidFill>
            </a:endParaRPr>
          </a:p>
          <a:p>
            <a:pPr marL="457200" lvl="0" indent="-330200" algn="l" rtl="0">
              <a:lnSpc>
                <a:spcPct val="200000"/>
              </a:lnSpc>
              <a:spcBef>
                <a:spcPts val="0"/>
              </a:spcBef>
              <a:spcAft>
                <a:spcPts val="0"/>
              </a:spcAft>
              <a:buClr>
                <a:srgbClr val="FFFFFF"/>
              </a:buClr>
              <a:buSzPts val="1600"/>
              <a:buChar char="●"/>
            </a:pPr>
            <a:r>
              <a:rPr lang="es-CR" sz="1600">
                <a:solidFill>
                  <a:srgbClr val="FFFFFF"/>
                </a:solidFill>
              </a:rPr>
              <a:t>Mejora la productividad</a:t>
            </a:r>
            <a:endParaRPr sz="1600">
              <a:solidFill>
                <a:srgbClr val="FFFFFF"/>
              </a:solidFill>
            </a:endParaRPr>
          </a:p>
          <a:p>
            <a:pPr marL="457200" lvl="0" indent="-330200" algn="l" rtl="0">
              <a:lnSpc>
                <a:spcPct val="200000"/>
              </a:lnSpc>
              <a:spcBef>
                <a:spcPts val="0"/>
              </a:spcBef>
              <a:spcAft>
                <a:spcPts val="0"/>
              </a:spcAft>
              <a:buClr>
                <a:srgbClr val="FFFFFF"/>
              </a:buClr>
              <a:buSzPts val="1600"/>
              <a:buChar char="●"/>
            </a:pPr>
            <a:r>
              <a:rPr lang="es-CR" sz="1600">
                <a:solidFill>
                  <a:srgbClr val="FFFFFF"/>
                </a:solidFill>
              </a:rPr>
              <a:t>Añade valor al producto/servicio</a:t>
            </a:r>
            <a:endParaRPr sz="1600">
              <a:solidFill>
                <a:srgbClr val="FFFFFF"/>
              </a:solidFill>
            </a:endParaRPr>
          </a:p>
          <a:p>
            <a:pPr marL="457200" lvl="0" indent="-330200" algn="l" rtl="0">
              <a:lnSpc>
                <a:spcPct val="200000"/>
              </a:lnSpc>
              <a:spcBef>
                <a:spcPts val="0"/>
              </a:spcBef>
              <a:spcAft>
                <a:spcPts val="0"/>
              </a:spcAft>
              <a:buClr>
                <a:srgbClr val="FFFFFF"/>
              </a:buClr>
              <a:buSzPts val="1600"/>
              <a:buChar char="●"/>
            </a:pPr>
            <a:r>
              <a:rPr lang="es-CR" sz="1600">
                <a:solidFill>
                  <a:srgbClr val="FFFFFF"/>
                </a:solidFill>
              </a:rPr>
              <a:t>Aumenta los beneficios</a:t>
            </a:r>
            <a:endParaRPr sz="1600">
              <a:solidFill>
                <a:srgbClr val="FFFFF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g1979205b7fa_4_7"/>
          <p:cNvPicPr preferRelativeResize="0"/>
          <p:nvPr/>
        </p:nvPicPr>
        <p:blipFill>
          <a:blip r:embed="rId3">
            <a:alphaModFix/>
          </a:blip>
          <a:stretch>
            <a:fillRect/>
          </a:stretch>
        </p:blipFill>
        <p:spPr>
          <a:xfrm>
            <a:off x="0" y="0"/>
            <a:ext cx="12147051" cy="6858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88"/>
        <p:cNvGrpSpPr/>
        <p:nvPr/>
      </p:nvGrpSpPr>
      <p:grpSpPr>
        <a:xfrm>
          <a:off x="0" y="0"/>
          <a:ext cx="0" cy="0"/>
          <a:chOff x="0" y="0"/>
          <a:chExt cx="0" cy="0"/>
        </a:xfrm>
      </p:grpSpPr>
      <p:pic>
        <p:nvPicPr>
          <p:cNvPr id="189" name="Google Shape;189;g1979205b7fa_0_280"/>
          <p:cNvPicPr preferRelativeResize="0"/>
          <p:nvPr/>
        </p:nvPicPr>
        <p:blipFill>
          <a:blip r:embed="rId3">
            <a:alphaModFix amt="60000"/>
          </a:blip>
          <a:stretch>
            <a:fillRect/>
          </a:stretch>
        </p:blipFill>
        <p:spPr>
          <a:xfrm>
            <a:off x="5275" y="0"/>
            <a:ext cx="12192000" cy="6858000"/>
          </a:xfrm>
          <a:prstGeom prst="rect">
            <a:avLst/>
          </a:prstGeom>
          <a:noFill/>
          <a:ln>
            <a:noFill/>
          </a:ln>
        </p:spPr>
      </p:pic>
      <p:sp>
        <p:nvSpPr>
          <p:cNvPr id="190" name="Google Shape;190;g1979205b7fa_0_280"/>
          <p:cNvSpPr txBox="1">
            <a:spLocks noGrp="1"/>
          </p:cNvSpPr>
          <p:nvPr>
            <p:ph type="title"/>
          </p:nvPr>
        </p:nvSpPr>
        <p:spPr>
          <a:xfrm>
            <a:off x="682725" y="1471300"/>
            <a:ext cx="4687800" cy="562500"/>
          </a:xfrm>
          <a:prstGeom prst="rect">
            <a:avLst/>
          </a:prstGeom>
        </p:spPr>
        <p:txBody>
          <a:bodyPr spcFirstLastPara="1" wrap="square" lIns="91425" tIns="45700" rIns="91425" bIns="45700" anchor="ctr" anchorCtr="0">
            <a:normAutofit fontScale="90000"/>
          </a:bodyPr>
          <a:lstStyle/>
          <a:p>
            <a:pPr marL="0" lvl="0" indent="0" algn="l" rtl="0">
              <a:lnSpc>
                <a:spcPct val="115000"/>
              </a:lnSpc>
              <a:spcBef>
                <a:spcPts val="0"/>
              </a:spcBef>
              <a:spcAft>
                <a:spcPts val="0"/>
              </a:spcAft>
              <a:buClr>
                <a:schemeClr val="dk1"/>
              </a:buClr>
              <a:buSzPct val="29729"/>
              <a:buFont typeface="Arial"/>
              <a:buNone/>
            </a:pPr>
            <a:r>
              <a:rPr lang="es-CR" b="1">
                <a:solidFill>
                  <a:srgbClr val="FFFFFF"/>
                </a:solidFill>
                <a:latin typeface="Roboto"/>
                <a:ea typeface="Roboto"/>
                <a:cs typeface="Roboto"/>
                <a:sym typeface="Roboto"/>
              </a:rPr>
              <a:t>INNOVACIÓN RADICAL</a:t>
            </a:r>
            <a:endParaRPr>
              <a:solidFill>
                <a:srgbClr val="FFFFFF"/>
              </a:solidFill>
            </a:endParaRPr>
          </a:p>
        </p:txBody>
      </p:sp>
      <p:sp>
        <p:nvSpPr>
          <p:cNvPr id="191" name="Google Shape;191;g1979205b7fa_0_280"/>
          <p:cNvSpPr txBox="1">
            <a:spLocks noGrp="1"/>
          </p:cNvSpPr>
          <p:nvPr>
            <p:ph type="body" idx="1"/>
          </p:nvPr>
        </p:nvSpPr>
        <p:spPr>
          <a:xfrm>
            <a:off x="682725" y="2460500"/>
            <a:ext cx="4687800" cy="26703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s-CR" sz="1500">
                <a:solidFill>
                  <a:srgbClr val="FFFFFF"/>
                </a:solidFill>
              </a:rPr>
              <a:t>Como su nombre indica, la innovación radical es algo que realmente cambia el escenario de una marca, ya sea en el mercado o en la dinámica empresarial.</a:t>
            </a:r>
            <a:endParaRPr sz="1500">
              <a:solidFill>
                <a:srgbClr val="FFFFFF"/>
              </a:solidFill>
            </a:endParaRPr>
          </a:p>
          <a:p>
            <a:pPr marL="0" lvl="0" indent="0" algn="l" rtl="0">
              <a:lnSpc>
                <a:spcPct val="115000"/>
              </a:lnSpc>
              <a:spcBef>
                <a:spcPts val="0"/>
              </a:spcBef>
              <a:spcAft>
                <a:spcPts val="0"/>
              </a:spcAft>
              <a:buNone/>
            </a:pPr>
            <a:endParaRPr sz="1500">
              <a:solidFill>
                <a:srgbClr val="FFFFFF"/>
              </a:solidFill>
            </a:endParaRPr>
          </a:p>
          <a:p>
            <a:pPr marL="0" lvl="0" indent="0" algn="l" rtl="0">
              <a:lnSpc>
                <a:spcPct val="115000"/>
              </a:lnSpc>
              <a:spcBef>
                <a:spcPts val="0"/>
              </a:spcBef>
              <a:spcAft>
                <a:spcPts val="0"/>
              </a:spcAft>
              <a:buNone/>
            </a:pPr>
            <a:r>
              <a:rPr lang="es-CR" sz="1500">
                <a:solidFill>
                  <a:srgbClr val="FFFFFF"/>
                </a:solidFill>
              </a:rPr>
              <a:t>Un ejemplo de innovación radical es el iPhone de Apple. Cuando salió al mercado, los smartphones ya existían, pero Apple incluyó características que cambiaron y popularizaron el mercado.</a:t>
            </a:r>
            <a:endParaRPr sz="1500">
              <a:solidFill>
                <a:srgbClr val="FFFFF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96"/>
        <p:cNvGrpSpPr/>
        <p:nvPr/>
      </p:nvGrpSpPr>
      <p:grpSpPr>
        <a:xfrm>
          <a:off x="0" y="0"/>
          <a:ext cx="0" cy="0"/>
          <a:chOff x="0" y="0"/>
          <a:chExt cx="0" cy="0"/>
        </a:xfrm>
      </p:grpSpPr>
      <p:pic>
        <p:nvPicPr>
          <p:cNvPr id="197" name="Google Shape;197;g1979205b7fa_0_289"/>
          <p:cNvPicPr preferRelativeResize="0"/>
          <p:nvPr/>
        </p:nvPicPr>
        <p:blipFill rotWithShape="1">
          <a:blip r:embed="rId3">
            <a:alphaModFix amt="50000"/>
          </a:blip>
          <a:srcRect l="14893"/>
          <a:stretch/>
        </p:blipFill>
        <p:spPr>
          <a:xfrm flipH="1">
            <a:off x="0" y="0"/>
            <a:ext cx="12192000" cy="6858000"/>
          </a:xfrm>
          <a:prstGeom prst="rect">
            <a:avLst/>
          </a:prstGeom>
          <a:noFill/>
          <a:ln>
            <a:noFill/>
          </a:ln>
        </p:spPr>
      </p:pic>
      <p:sp>
        <p:nvSpPr>
          <p:cNvPr id="198" name="Google Shape;198;g1979205b7fa_0_289"/>
          <p:cNvSpPr txBox="1">
            <a:spLocks noGrp="1"/>
          </p:cNvSpPr>
          <p:nvPr>
            <p:ph type="body" idx="1"/>
          </p:nvPr>
        </p:nvSpPr>
        <p:spPr>
          <a:xfrm>
            <a:off x="383275" y="3511250"/>
            <a:ext cx="5563200" cy="2139000"/>
          </a:xfrm>
          <a:prstGeom prst="rect">
            <a:avLst/>
          </a:prstGeom>
        </p:spPr>
        <p:txBody>
          <a:bodyPr spcFirstLastPara="1" wrap="square" lIns="91425" tIns="45700" rIns="91425" bIns="45700" anchor="t" anchorCtr="0">
            <a:normAutofit fontScale="92500"/>
          </a:bodyPr>
          <a:lstStyle/>
          <a:p>
            <a:pPr marL="0" lvl="0" indent="0" algn="l" rtl="0">
              <a:lnSpc>
                <a:spcPct val="115000"/>
              </a:lnSpc>
              <a:spcBef>
                <a:spcPts val="0"/>
              </a:spcBef>
              <a:spcAft>
                <a:spcPts val="0"/>
              </a:spcAft>
              <a:buNone/>
            </a:pPr>
            <a:r>
              <a:rPr lang="es-CR" sz="1500">
                <a:solidFill>
                  <a:srgbClr val="FFFFFF"/>
                </a:solidFill>
              </a:rPr>
              <a:t>La innovación incremental también se encuentra entre los tipos de innovación. Añade novedades, ya sea en el producto, la marca o los métodos de producción, sin promover un cambio muy brusco.</a:t>
            </a:r>
            <a:br>
              <a:rPr lang="es-CR" sz="1500">
                <a:solidFill>
                  <a:srgbClr val="FFFFFF"/>
                </a:solidFill>
              </a:rPr>
            </a:br>
            <a:br>
              <a:rPr lang="es-CR" sz="1500">
                <a:solidFill>
                  <a:srgbClr val="FFFFFF"/>
                </a:solidFill>
              </a:rPr>
            </a:br>
            <a:r>
              <a:rPr lang="es-CR" sz="1500">
                <a:solidFill>
                  <a:srgbClr val="FFFFFF"/>
                </a:solidFill>
              </a:rPr>
              <a:t>Por lo general, se trata de una evolución de una innovación ya realizada por la marca, de manera que se complementa y ofrece mejoras, ya sea para los empleados, los clientes o los atributos del negocio.</a:t>
            </a:r>
            <a:endParaRPr/>
          </a:p>
        </p:txBody>
      </p:sp>
      <p:sp>
        <p:nvSpPr>
          <p:cNvPr id="199" name="Google Shape;199;g1979205b7fa_0_289"/>
          <p:cNvSpPr txBox="1">
            <a:spLocks noGrp="1"/>
          </p:cNvSpPr>
          <p:nvPr>
            <p:ph type="title"/>
          </p:nvPr>
        </p:nvSpPr>
        <p:spPr>
          <a:xfrm>
            <a:off x="266650" y="2694900"/>
            <a:ext cx="6378600" cy="562500"/>
          </a:xfrm>
          <a:prstGeom prst="rect">
            <a:avLst/>
          </a:prstGeom>
        </p:spPr>
        <p:txBody>
          <a:bodyPr spcFirstLastPara="1" wrap="square" lIns="91425" tIns="45700" rIns="91425" bIns="45700" anchor="ctr" anchorCtr="0">
            <a:normAutofit fontScale="90000"/>
          </a:bodyPr>
          <a:lstStyle/>
          <a:p>
            <a:pPr marL="0" lvl="0" indent="0" algn="l" rtl="0">
              <a:lnSpc>
                <a:spcPct val="115000"/>
              </a:lnSpc>
              <a:spcBef>
                <a:spcPts val="0"/>
              </a:spcBef>
              <a:spcAft>
                <a:spcPts val="0"/>
              </a:spcAft>
              <a:buClr>
                <a:schemeClr val="dk1"/>
              </a:buClr>
              <a:buSzPct val="29729"/>
              <a:buFont typeface="Arial"/>
              <a:buNone/>
            </a:pPr>
            <a:r>
              <a:rPr lang="es-CR" b="1">
                <a:solidFill>
                  <a:srgbClr val="FFFFFF"/>
                </a:solidFill>
                <a:latin typeface="Roboto"/>
                <a:ea typeface="Roboto"/>
                <a:cs typeface="Roboto"/>
                <a:sym typeface="Roboto"/>
              </a:rPr>
              <a:t>INNOVACIÓN INCREMENTAL</a:t>
            </a:r>
            <a:endParaRPr>
              <a:solidFill>
                <a:srgbClr val="FFFF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04"/>
        <p:cNvGrpSpPr/>
        <p:nvPr/>
      </p:nvGrpSpPr>
      <p:grpSpPr>
        <a:xfrm>
          <a:off x="0" y="0"/>
          <a:ext cx="0" cy="0"/>
          <a:chOff x="0" y="0"/>
          <a:chExt cx="0" cy="0"/>
        </a:xfrm>
      </p:grpSpPr>
      <p:pic>
        <p:nvPicPr>
          <p:cNvPr id="205" name="Google Shape;205;g1979205b7fa_0_298"/>
          <p:cNvPicPr preferRelativeResize="0"/>
          <p:nvPr/>
        </p:nvPicPr>
        <p:blipFill rotWithShape="1">
          <a:blip r:embed="rId3">
            <a:alphaModFix amt="80000"/>
          </a:blip>
          <a:srcRect l="11229" r="8099"/>
          <a:stretch/>
        </p:blipFill>
        <p:spPr>
          <a:xfrm flipH="1">
            <a:off x="0" y="0"/>
            <a:ext cx="12192000" cy="6858000"/>
          </a:xfrm>
          <a:prstGeom prst="rect">
            <a:avLst/>
          </a:prstGeom>
          <a:noFill/>
          <a:ln>
            <a:noFill/>
          </a:ln>
        </p:spPr>
      </p:pic>
      <p:sp>
        <p:nvSpPr>
          <p:cNvPr id="206" name="Google Shape;206;g1979205b7fa_0_298"/>
          <p:cNvSpPr txBox="1">
            <a:spLocks noGrp="1"/>
          </p:cNvSpPr>
          <p:nvPr>
            <p:ph type="title"/>
          </p:nvPr>
        </p:nvSpPr>
        <p:spPr>
          <a:xfrm>
            <a:off x="838200" y="365125"/>
            <a:ext cx="5740200" cy="13257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Clr>
                <a:schemeClr val="dk1"/>
              </a:buClr>
              <a:buSzPts val="1100"/>
              <a:buFont typeface="Arial"/>
              <a:buNone/>
            </a:pPr>
            <a:r>
              <a:rPr lang="es-CR" sz="3300" b="1">
                <a:solidFill>
                  <a:srgbClr val="FFFFFF"/>
                </a:solidFill>
                <a:latin typeface="Roboto"/>
                <a:ea typeface="Roboto"/>
                <a:cs typeface="Roboto"/>
                <a:sym typeface="Roboto"/>
              </a:rPr>
              <a:t>INNOVACIÓN DISRUPTIVA</a:t>
            </a:r>
            <a:endParaRPr>
              <a:solidFill>
                <a:srgbClr val="FFFFFF"/>
              </a:solidFill>
            </a:endParaRPr>
          </a:p>
        </p:txBody>
      </p:sp>
      <p:sp>
        <p:nvSpPr>
          <p:cNvPr id="207" name="Google Shape;207;g1979205b7fa_0_298"/>
          <p:cNvSpPr txBox="1">
            <a:spLocks noGrp="1"/>
          </p:cNvSpPr>
          <p:nvPr>
            <p:ph type="body" idx="1"/>
          </p:nvPr>
        </p:nvSpPr>
        <p:spPr>
          <a:xfrm>
            <a:off x="838200" y="1825625"/>
            <a:ext cx="5235000" cy="43512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Clr>
                <a:schemeClr val="dk1"/>
              </a:buClr>
              <a:buSzPts val="1100"/>
              <a:buFont typeface="Arial"/>
              <a:buNone/>
            </a:pPr>
            <a:r>
              <a:rPr lang="es-CR" sz="1500">
                <a:solidFill>
                  <a:srgbClr val="FFFFFF"/>
                </a:solidFill>
              </a:rPr>
              <a:t>Los cambios tecnológicos y de comportamiento han propiciado la aparición de la innovación disruptiva en las últimas décadas.</a:t>
            </a:r>
            <a:br>
              <a:rPr lang="es-CR" sz="1500">
                <a:solidFill>
                  <a:srgbClr val="FFFFFF"/>
                </a:solidFill>
              </a:rPr>
            </a:br>
            <a:br>
              <a:rPr lang="es-CR" sz="1500">
                <a:solidFill>
                  <a:srgbClr val="FFFFFF"/>
                </a:solidFill>
              </a:rPr>
            </a:br>
            <a:endParaRPr sz="1500">
              <a:solidFill>
                <a:srgbClr val="FFFFFF"/>
              </a:solidFill>
            </a:endParaRPr>
          </a:p>
          <a:p>
            <a:pPr marL="0" lvl="0" indent="0" algn="l" rtl="0">
              <a:lnSpc>
                <a:spcPct val="115000"/>
              </a:lnSpc>
              <a:spcBef>
                <a:spcPts val="0"/>
              </a:spcBef>
              <a:spcAft>
                <a:spcPts val="0"/>
              </a:spcAft>
              <a:buClr>
                <a:schemeClr val="dk1"/>
              </a:buClr>
              <a:buSzPts val="1100"/>
              <a:buFont typeface="Arial"/>
              <a:buNone/>
            </a:pPr>
            <a:r>
              <a:rPr lang="es-CR" sz="1500">
                <a:solidFill>
                  <a:srgbClr val="FFFFFF"/>
                </a:solidFill>
              </a:rPr>
              <a:t>Este tipo de innovación sigue al mercado más que a una marca, producto o servicio concreto. Puede ser aprovechado por algo que una empresa ofreció por primera vez y como consecuencia ganó espacio, pero, en general, es un movimiento escalable que llega a muchas personas al mismo tiempo.</a:t>
            </a:r>
            <a:endParaRPr sz="1500">
              <a:solidFill>
                <a:srgbClr val="FFFFFF"/>
              </a:solidFill>
            </a:endParaRPr>
          </a:p>
          <a:p>
            <a:pPr marL="0" lvl="0" indent="0" algn="l" rtl="0">
              <a:spcBef>
                <a:spcPts val="1000"/>
              </a:spcBef>
              <a:spcAft>
                <a:spcPts val="1600"/>
              </a:spcAft>
              <a:buNone/>
            </a:pPr>
            <a:endParaRPr sz="15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11"/>
        <p:cNvGrpSpPr/>
        <p:nvPr/>
      </p:nvGrpSpPr>
      <p:grpSpPr>
        <a:xfrm>
          <a:off x="0" y="0"/>
          <a:ext cx="0" cy="0"/>
          <a:chOff x="0" y="0"/>
          <a:chExt cx="0" cy="0"/>
        </a:xfrm>
      </p:grpSpPr>
      <p:pic>
        <p:nvPicPr>
          <p:cNvPr id="212" name="Google Shape;212;p9"/>
          <p:cNvPicPr preferRelativeResize="0"/>
          <p:nvPr/>
        </p:nvPicPr>
        <p:blipFill>
          <a:blip r:embed="rId3">
            <a:alphaModFix amt="47000"/>
          </a:blip>
          <a:stretch>
            <a:fillRect/>
          </a:stretch>
        </p:blipFill>
        <p:spPr>
          <a:xfrm>
            <a:off x="0" y="-33350"/>
            <a:ext cx="12192000" cy="6924700"/>
          </a:xfrm>
          <a:prstGeom prst="rect">
            <a:avLst/>
          </a:prstGeom>
          <a:noFill/>
          <a:ln>
            <a:noFill/>
          </a:ln>
        </p:spPr>
      </p:pic>
      <p:sp>
        <p:nvSpPr>
          <p:cNvPr id="213" name="Google Shape;213;p9"/>
          <p:cNvSpPr txBox="1">
            <a:spLocks noGrp="1"/>
          </p:cNvSpPr>
          <p:nvPr>
            <p:ph type="title"/>
          </p:nvPr>
        </p:nvSpPr>
        <p:spPr>
          <a:xfrm>
            <a:off x="838200" y="809150"/>
            <a:ext cx="6927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s-CR" sz="3500" b="1">
                <a:solidFill>
                  <a:srgbClr val="FFFFFF"/>
                </a:solidFill>
                <a:latin typeface="Roboto"/>
                <a:ea typeface="Roboto"/>
                <a:cs typeface="Roboto"/>
                <a:sym typeface="Roboto"/>
              </a:rPr>
              <a:t>IMPORTANTE, NO CONFUNDIR</a:t>
            </a:r>
            <a:endParaRPr sz="3500" b="1">
              <a:solidFill>
                <a:srgbClr val="FFFFFF"/>
              </a:solidFill>
              <a:latin typeface="Roboto"/>
              <a:ea typeface="Roboto"/>
              <a:cs typeface="Roboto"/>
              <a:sym typeface="Roboto"/>
            </a:endParaRPr>
          </a:p>
        </p:txBody>
      </p:sp>
      <p:sp>
        <p:nvSpPr>
          <p:cNvPr id="214" name="Google Shape;214;p9"/>
          <p:cNvSpPr txBox="1">
            <a:spLocks noGrp="1"/>
          </p:cNvSpPr>
          <p:nvPr>
            <p:ph type="body" idx="1"/>
          </p:nvPr>
        </p:nvSpPr>
        <p:spPr>
          <a:xfrm>
            <a:off x="838200" y="2388000"/>
            <a:ext cx="5240400" cy="2082000"/>
          </a:xfrm>
          <a:prstGeom prst="rect">
            <a:avLst/>
          </a:prstGeom>
          <a:noFill/>
          <a:ln>
            <a:noFill/>
          </a:ln>
        </p:spPr>
        <p:txBody>
          <a:bodyPr spcFirstLastPara="1" wrap="square" lIns="91425" tIns="45700" rIns="91425" bIns="45700" anchor="t" anchorCtr="0">
            <a:normAutofit/>
          </a:bodyPr>
          <a:lstStyle/>
          <a:p>
            <a:pPr marL="457200" lvl="0" indent="-330200" algn="l" rtl="0">
              <a:lnSpc>
                <a:spcPct val="90000"/>
              </a:lnSpc>
              <a:spcBef>
                <a:spcPts val="1000"/>
              </a:spcBef>
              <a:spcAft>
                <a:spcPts val="0"/>
              </a:spcAft>
              <a:buClr>
                <a:srgbClr val="FFFFFF"/>
              </a:buClr>
              <a:buSzPts val="1600"/>
              <a:buChar char="●"/>
            </a:pPr>
            <a:r>
              <a:rPr lang="es-CR" sz="1600">
                <a:solidFill>
                  <a:srgbClr val="FFFFFF"/>
                </a:solidFill>
              </a:rPr>
              <a:t>Innovación es distinto a Creatividad</a:t>
            </a:r>
            <a:endParaRPr sz="1600">
              <a:solidFill>
                <a:srgbClr val="FFFFFF"/>
              </a:solidFill>
            </a:endParaRPr>
          </a:p>
          <a:p>
            <a:pPr marL="457200" lvl="0" indent="-330200" algn="l" rtl="0">
              <a:lnSpc>
                <a:spcPct val="90000"/>
              </a:lnSpc>
              <a:spcBef>
                <a:spcPts val="0"/>
              </a:spcBef>
              <a:spcAft>
                <a:spcPts val="0"/>
              </a:spcAft>
              <a:buClr>
                <a:srgbClr val="FFFFFF"/>
              </a:buClr>
              <a:buSzPts val="1600"/>
              <a:buChar char="●"/>
            </a:pPr>
            <a:r>
              <a:rPr lang="es-CR" sz="1600">
                <a:solidFill>
                  <a:srgbClr val="FFFFFF"/>
                </a:solidFill>
              </a:rPr>
              <a:t>Innovación no existe solo en el campo de la Tecnología</a:t>
            </a:r>
            <a:endParaRPr sz="1600">
              <a:solidFill>
                <a:srgbClr val="FFFFFF"/>
              </a:solidFill>
            </a:endParaRPr>
          </a:p>
          <a:p>
            <a:pPr marL="457200" lvl="0" indent="-330200" algn="l" rtl="0">
              <a:lnSpc>
                <a:spcPct val="90000"/>
              </a:lnSpc>
              <a:spcBef>
                <a:spcPts val="0"/>
              </a:spcBef>
              <a:spcAft>
                <a:spcPts val="0"/>
              </a:spcAft>
              <a:buClr>
                <a:srgbClr val="FFFFFF"/>
              </a:buClr>
              <a:buSzPts val="1600"/>
              <a:buChar char="●"/>
            </a:pPr>
            <a:r>
              <a:rPr lang="es-CR" sz="1600">
                <a:solidFill>
                  <a:srgbClr val="FFFFFF"/>
                </a:solidFill>
              </a:rPr>
              <a:t>Para que sea innovación debe tener un retorno económico</a:t>
            </a:r>
            <a:endParaRPr sz="1600">
              <a:solidFill>
                <a:srgbClr val="FFFFFF"/>
              </a:solidFill>
            </a:endParaRPr>
          </a:p>
          <a:p>
            <a:pPr marL="457200" lvl="0" indent="-330200" algn="l" rtl="0">
              <a:lnSpc>
                <a:spcPct val="90000"/>
              </a:lnSpc>
              <a:spcBef>
                <a:spcPts val="0"/>
              </a:spcBef>
              <a:spcAft>
                <a:spcPts val="0"/>
              </a:spcAft>
              <a:buClr>
                <a:srgbClr val="FFFFFF"/>
              </a:buClr>
              <a:buSzPts val="1600"/>
              <a:buChar char="●"/>
            </a:pPr>
            <a:r>
              <a:rPr lang="es-CR" sz="1600">
                <a:solidFill>
                  <a:srgbClr val="FFFFFF"/>
                </a:solidFill>
              </a:rPr>
              <a:t>La innovación debe ser medible</a:t>
            </a:r>
            <a:endParaRPr sz="1600">
              <a:solidFill>
                <a:srgbClr val="FFFFFF"/>
              </a:solidFill>
            </a:endParaRPr>
          </a:p>
          <a:p>
            <a:pPr marL="457200" lvl="0" indent="-330200" algn="l" rtl="0">
              <a:lnSpc>
                <a:spcPct val="90000"/>
              </a:lnSpc>
              <a:spcBef>
                <a:spcPts val="0"/>
              </a:spcBef>
              <a:spcAft>
                <a:spcPts val="0"/>
              </a:spcAft>
              <a:buClr>
                <a:srgbClr val="FFFFFF"/>
              </a:buClr>
              <a:buSzPts val="1600"/>
              <a:buChar char="●"/>
            </a:pPr>
            <a:r>
              <a:rPr lang="es-CR" sz="1600">
                <a:solidFill>
                  <a:srgbClr val="FFFFFF"/>
                </a:solidFill>
              </a:rPr>
              <a:t>Debe ser un ROL permanente</a:t>
            </a:r>
            <a:endParaRPr sz="1600">
              <a:solidFill>
                <a:srgbClr val="FFFFFF"/>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g1979205b7fa_4_15"/>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endParaRPr/>
          </a:p>
        </p:txBody>
      </p:sp>
      <p:sp>
        <p:nvSpPr>
          <p:cNvPr id="221" name="Google Shape;221;g1979205b7fa_4_15"/>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1600"/>
              </a:spcAft>
              <a:buNone/>
            </a:pPr>
            <a:endParaRPr/>
          </a:p>
        </p:txBody>
      </p:sp>
      <p:pic>
        <p:nvPicPr>
          <p:cNvPr id="222" name="Google Shape;222;g1979205b7fa_4_15"/>
          <p:cNvPicPr preferRelativeResize="0"/>
          <p:nvPr/>
        </p:nvPicPr>
        <p:blipFill>
          <a:blip r:embed="rId3">
            <a:alphaModFix/>
          </a:blip>
          <a:stretch>
            <a:fillRect/>
          </a:stretch>
        </p:blipFill>
        <p:spPr>
          <a:xfrm>
            <a:off x="-3" y="0"/>
            <a:ext cx="12192003" cy="6858000"/>
          </a:xfrm>
          <a:prstGeom prst="rect">
            <a:avLst/>
          </a:prstGeom>
          <a:noFill/>
          <a:ln>
            <a:noFill/>
          </a:ln>
        </p:spPr>
      </p:pic>
      <p:sp>
        <p:nvSpPr>
          <p:cNvPr id="223" name="Google Shape;223;g1979205b7fa_4_15"/>
          <p:cNvSpPr txBox="1">
            <a:spLocks noGrp="1"/>
          </p:cNvSpPr>
          <p:nvPr>
            <p:ph type="title"/>
          </p:nvPr>
        </p:nvSpPr>
        <p:spPr>
          <a:xfrm>
            <a:off x="2548750" y="2724900"/>
            <a:ext cx="7864200" cy="10713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s-CR" sz="3500">
                <a:latin typeface="Roboto"/>
                <a:ea typeface="Roboto"/>
                <a:cs typeface="Roboto"/>
                <a:sym typeface="Roboto"/>
              </a:rPr>
              <a:t>¿Qué tipo de filosofía de  </a:t>
            </a:r>
            <a:r>
              <a:rPr lang="es-CR" sz="3500" b="1">
                <a:latin typeface="Roboto"/>
                <a:ea typeface="Roboto"/>
                <a:cs typeface="Roboto"/>
                <a:sym typeface="Roboto"/>
              </a:rPr>
              <a:t>INNOVACIÓN estás utilizando ?</a:t>
            </a:r>
            <a:endParaRPr sz="3500" b="1">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3"/>
          <p:cNvSpPr/>
          <p:nvPr/>
        </p:nvSpPr>
        <p:spPr>
          <a:xfrm>
            <a:off x="693700" y="1921725"/>
            <a:ext cx="4648500" cy="2403300"/>
          </a:xfrm>
          <a:prstGeom prst="rect">
            <a:avLst/>
          </a:prstGeom>
          <a:noFill/>
          <a:ln w="28575"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4" name="Google Shape;74;p3"/>
          <p:cNvPicPr preferRelativeResize="0"/>
          <p:nvPr/>
        </p:nvPicPr>
        <p:blipFill rotWithShape="1">
          <a:blip r:embed="rId3">
            <a:alphaModFix/>
          </a:blip>
          <a:srcRect l="11845" r="8814"/>
          <a:stretch/>
        </p:blipFill>
        <p:spPr>
          <a:xfrm>
            <a:off x="9275500" y="1840051"/>
            <a:ext cx="2458354" cy="3171025"/>
          </a:xfrm>
          <a:prstGeom prst="rect">
            <a:avLst/>
          </a:prstGeom>
          <a:noFill/>
          <a:ln>
            <a:noFill/>
          </a:ln>
          <a:effectLst>
            <a:outerShdw blurRad="57150" dist="19050" dir="5400000" algn="bl" rotWithShape="0">
              <a:srgbClr val="000000">
                <a:alpha val="50000"/>
              </a:srgbClr>
            </a:outerShdw>
          </a:effectLst>
        </p:spPr>
      </p:pic>
      <p:pic>
        <p:nvPicPr>
          <p:cNvPr id="75" name="Google Shape;75;p3"/>
          <p:cNvPicPr preferRelativeResize="0"/>
          <p:nvPr/>
        </p:nvPicPr>
        <p:blipFill>
          <a:blip r:embed="rId4">
            <a:alphaModFix/>
          </a:blip>
          <a:stretch>
            <a:fillRect/>
          </a:stretch>
        </p:blipFill>
        <p:spPr>
          <a:xfrm>
            <a:off x="10516225" y="226975"/>
            <a:ext cx="1284425" cy="1263025"/>
          </a:xfrm>
          <a:prstGeom prst="rect">
            <a:avLst/>
          </a:prstGeom>
          <a:noFill/>
          <a:ln>
            <a:noFill/>
          </a:ln>
        </p:spPr>
      </p:pic>
      <p:sp>
        <p:nvSpPr>
          <p:cNvPr id="76" name="Google Shape;76;p3"/>
          <p:cNvSpPr txBox="1"/>
          <p:nvPr/>
        </p:nvSpPr>
        <p:spPr>
          <a:xfrm>
            <a:off x="740075" y="1213725"/>
            <a:ext cx="4095000" cy="70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CR" sz="3400" b="1">
                <a:latin typeface="Roboto"/>
                <a:ea typeface="Roboto"/>
                <a:cs typeface="Roboto"/>
                <a:sym typeface="Roboto"/>
              </a:rPr>
              <a:t>David Bermejo</a:t>
            </a:r>
            <a:endParaRPr sz="3400" b="1">
              <a:latin typeface="Roboto"/>
              <a:ea typeface="Roboto"/>
              <a:cs typeface="Roboto"/>
              <a:sym typeface="Roboto"/>
            </a:endParaRPr>
          </a:p>
        </p:txBody>
      </p:sp>
      <p:pic>
        <p:nvPicPr>
          <p:cNvPr id="77" name="Google Shape;77;p3"/>
          <p:cNvPicPr preferRelativeResize="0"/>
          <p:nvPr/>
        </p:nvPicPr>
        <p:blipFill>
          <a:blip r:embed="rId5">
            <a:alphaModFix/>
          </a:blip>
          <a:stretch>
            <a:fillRect/>
          </a:stretch>
        </p:blipFill>
        <p:spPr>
          <a:xfrm>
            <a:off x="6662525" y="1846926"/>
            <a:ext cx="2317034" cy="3171026"/>
          </a:xfrm>
          <a:prstGeom prst="rect">
            <a:avLst/>
          </a:prstGeom>
          <a:noFill/>
          <a:ln>
            <a:noFill/>
          </a:ln>
          <a:effectLst>
            <a:outerShdw blurRad="57150" dist="19050" dir="5400000" algn="bl" rotWithShape="0">
              <a:srgbClr val="000000">
                <a:alpha val="50000"/>
              </a:srgbClr>
            </a:outerShdw>
          </a:effectLst>
        </p:spPr>
      </p:pic>
      <p:pic>
        <p:nvPicPr>
          <p:cNvPr id="78" name="Google Shape;78;p3"/>
          <p:cNvPicPr preferRelativeResize="0"/>
          <p:nvPr/>
        </p:nvPicPr>
        <p:blipFill>
          <a:blip r:embed="rId6">
            <a:alphaModFix/>
          </a:blip>
          <a:stretch>
            <a:fillRect/>
          </a:stretch>
        </p:blipFill>
        <p:spPr>
          <a:xfrm>
            <a:off x="6978525" y="5620925"/>
            <a:ext cx="1538900" cy="877500"/>
          </a:xfrm>
          <a:prstGeom prst="rect">
            <a:avLst/>
          </a:prstGeom>
          <a:noFill/>
          <a:ln>
            <a:noFill/>
          </a:ln>
        </p:spPr>
      </p:pic>
      <p:pic>
        <p:nvPicPr>
          <p:cNvPr id="79" name="Google Shape;79;p3"/>
          <p:cNvPicPr preferRelativeResize="0"/>
          <p:nvPr/>
        </p:nvPicPr>
        <p:blipFill>
          <a:blip r:embed="rId7">
            <a:alphaModFix/>
          </a:blip>
          <a:stretch>
            <a:fillRect/>
          </a:stretch>
        </p:blipFill>
        <p:spPr>
          <a:xfrm>
            <a:off x="2093350" y="5548800"/>
            <a:ext cx="2376825" cy="1021750"/>
          </a:xfrm>
          <a:prstGeom prst="rect">
            <a:avLst/>
          </a:prstGeom>
          <a:noFill/>
          <a:ln>
            <a:noFill/>
          </a:ln>
        </p:spPr>
      </p:pic>
      <p:pic>
        <p:nvPicPr>
          <p:cNvPr id="80" name="Google Shape;80;p3"/>
          <p:cNvPicPr preferRelativeResize="0"/>
          <p:nvPr/>
        </p:nvPicPr>
        <p:blipFill>
          <a:blip r:embed="rId8">
            <a:alphaModFix/>
          </a:blip>
          <a:stretch>
            <a:fillRect/>
          </a:stretch>
        </p:blipFill>
        <p:spPr>
          <a:xfrm>
            <a:off x="8813375" y="5545946"/>
            <a:ext cx="2920475" cy="1027459"/>
          </a:xfrm>
          <a:prstGeom prst="rect">
            <a:avLst/>
          </a:prstGeom>
          <a:noFill/>
          <a:ln>
            <a:noFill/>
          </a:ln>
        </p:spPr>
      </p:pic>
      <p:pic>
        <p:nvPicPr>
          <p:cNvPr id="81" name="Google Shape;81;p3"/>
          <p:cNvPicPr preferRelativeResize="0"/>
          <p:nvPr/>
        </p:nvPicPr>
        <p:blipFill>
          <a:blip r:embed="rId9">
            <a:alphaModFix/>
          </a:blip>
          <a:stretch>
            <a:fillRect/>
          </a:stretch>
        </p:blipFill>
        <p:spPr>
          <a:xfrm>
            <a:off x="4683825" y="5548800"/>
            <a:ext cx="1998758" cy="1021750"/>
          </a:xfrm>
          <a:prstGeom prst="rect">
            <a:avLst/>
          </a:prstGeom>
          <a:noFill/>
          <a:ln>
            <a:noFill/>
          </a:ln>
        </p:spPr>
      </p:pic>
      <p:pic>
        <p:nvPicPr>
          <p:cNvPr id="82" name="Google Shape;82;p3"/>
          <p:cNvPicPr preferRelativeResize="0"/>
          <p:nvPr/>
        </p:nvPicPr>
        <p:blipFill>
          <a:blip r:embed="rId10">
            <a:alphaModFix/>
          </a:blip>
          <a:stretch>
            <a:fillRect/>
          </a:stretch>
        </p:blipFill>
        <p:spPr>
          <a:xfrm>
            <a:off x="693700" y="5466675"/>
            <a:ext cx="1186000" cy="1186000"/>
          </a:xfrm>
          <a:prstGeom prst="rect">
            <a:avLst/>
          </a:prstGeom>
          <a:noFill/>
          <a:ln>
            <a:noFill/>
          </a:ln>
        </p:spPr>
      </p:pic>
      <p:sp>
        <p:nvSpPr>
          <p:cNvPr id="83" name="Google Shape;83;p3"/>
          <p:cNvSpPr txBox="1"/>
          <p:nvPr/>
        </p:nvSpPr>
        <p:spPr>
          <a:xfrm>
            <a:off x="799275" y="2115225"/>
            <a:ext cx="4602000" cy="2016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CR" sz="1500" b="1"/>
              <a:t>Emprendedor </a:t>
            </a:r>
            <a:r>
              <a:rPr lang="es-CR" sz="1500"/>
              <a:t>Apasionado, 10 años de experiencia en el Desarrollo de Software y especialista en Inteligencia Artificial.</a:t>
            </a:r>
            <a:br>
              <a:rPr lang="es-CR" sz="1500"/>
            </a:br>
            <a:br>
              <a:rPr lang="es-CR" sz="1500"/>
            </a:br>
            <a:r>
              <a:rPr lang="es-CR" sz="1500"/>
              <a:t>Orientado a Generar la Mejor Experiencia para los Clientes, Rendición de Cuentas. </a:t>
            </a:r>
            <a:endParaRPr sz="1500"/>
          </a:p>
          <a:p>
            <a:pPr marL="0" lvl="0" indent="0" algn="l" rtl="0">
              <a:spcBef>
                <a:spcPts val="0"/>
              </a:spcBef>
              <a:spcAft>
                <a:spcPts val="0"/>
              </a:spcAft>
              <a:buNone/>
            </a:pPr>
            <a:endParaRPr sz="1500"/>
          </a:p>
          <a:p>
            <a:pPr marL="0" lvl="0" indent="0" algn="l" rtl="0">
              <a:spcBef>
                <a:spcPts val="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28"/>
        <p:cNvGrpSpPr/>
        <p:nvPr/>
      </p:nvGrpSpPr>
      <p:grpSpPr>
        <a:xfrm>
          <a:off x="0" y="0"/>
          <a:ext cx="0" cy="0"/>
          <a:chOff x="0" y="0"/>
          <a:chExt cx="0" cy="0"/>
        </a:xfrm>
      </p:grpSpPr>
      <p:pic>
        <p:nvPicPr>
          <p:cNvPr id="229" name="Google Shape;229;g1979205b7fa_0_306"/>
          <p:cNvPicPr preferRelativeResize="0"/>
          <p:nvPr/>
        </p:nvPicPr>
        <p:blipFill rotWithShape="1">
          <a:blip r:embed="rId3">
            <a:alphaModFix amt="70000"/>
          </a:blip>
          <a:srcRect l="32097"/>
          <a:stretch/>
        </p:blipFill>
        <p:spPr>
          <a:xfrm>
            <a:off x="0" y="0"/>
            <a:ext cx="12192001" cy="6857999"/>
          </a:xfrm>
          <a:prstGeom prst="rect">
            <a:avLst/>
          </a:prstGeom>
          <a:noFill/>
          <a:ln>
            <a:noFill/>
          </a:ln>
        </p:spPr>
      </p:pic>
      <p:sp>
        <p:nvSpPr>
          <p:cNvPr id="230" name="Google Shape;230;g1979205b7fa_0_306"/>
          <p:cNvSpPr txBox="1">
            <a:spLocks noGrp="1"/>
          </p:cNvSpPr>
          <p:nvPr>
            <p:ph type="title"/>
          </p:nvPr>
        </p:nvSpPr>
        <p:spPr>
          <a:xfrm>
            <a:off x="532300" y="542750"/>
            <a:ext cx="5793000" cy="13257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s-CR" sz="3500" b="1">
                <a:latin typeface="Roboto"/>
                <a:ea typeface="Roboto"/>
                <a:cs typeface="Roboto"/>
                <a:sym typeface="Roboto"/>
              </a:rPr>
              <a:t>HABLEMOS DE ESTRATEGIA</a:t>
            </a:r>
            <a:endParaRPr sz="3500" b="1">
              <a:latin typeface="Roboto"/>
              <a:ea typeface="Roboto"/>
              <a:cs typeface="Roboto"/>
              <a:sym typeface="Roboto"/>
            </a:endParaRPr>
          </a:p>
          <a:p>
            <a:pPr marL="0" lvl="0" indent="0" algn="l" rtl="0">
              <a:spcBef>
                <a:spcPts val="0"/>
              </a:spcBef>
              <a:spcAft>
                <a:spcPts val="0"/>
              </a:spcAft>
              <a:buNone/>
            </a:pPr>
            <a:r>
              <a:rPr lang="es-CR" sz="3500" b="1">
                <a:latin typeface="Roboto"/>
                <a:ea typeface="Roboto"/>
                <a:cs typeface="Roboto"/>
                <a:sym typeface="Roboto"/>
              </a:rPr>
              <a:t>EMPRESARIAL</a:t>
            </a:r>
            <a:endParaRPr sz="3500" b="1">
              <a:latin typeface="Roboto"/>
              <a:ea typeface="Roboto"/>
              <a:cs typeface="Roboto"/>
              <a:sym typeface="Roboto"/>
            </a:endParaRPr>
          </a:p>
        </p:txBody>
      </p:sp>
      <p:sp>
        <p:nvSpPr>
          <p:cNvPr id="231" name="Google Shape;231;g1979205b7fa_0_306"/>
          <p:cNvSpPr txBox="1">
            <a:spLocks noGrp="1"/>
          </p:cNvSpPr>
          <p:nvPr>
            <p:ph type="body" idx="1"/>
          </p:nvPr>
        </p:nvSpPr>
        <p:spPr>
          <a:xfrm>
            <a:off x="256000" y="1667750"/>
            <a:ext cx="7983600" cy="39765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s-CR" sz="1500" b="1">
                <a:solidFill>
                  <a:schemeClr val="dk1"/>
                </a:solidFill>
              </a:rPr>
              <a:t>Estrategia: </a:t>
            </a:r>
            <a:r>
              <a:rPr lang="es-CR" sz="1500">
                <a:solidFill>
                  <a:schemeClr val="dk1"/>
                </a:solidFill>
              </a:rPr>
              <a:t>un plan para alcanzar un objetivo es una estrategia. </a:t>
            </a:r>
            <a:br>
              <a:rPr lang="es-CR" sz="1500">
                <a:solidFill>
                  <a:schemeClr val="dk1"/>
                </a:solidFill>
              </a:rPr>
            </a:br>
            <a:br>
              <a:rPr lang="es-CR" sz="1500">
                <a:solidFill>
                  <a:schemeClr val="dk1"/>
                </a:solidFill>
              </a:rPr>
            </a:br>
            <a:br>
              <a:rPr lang="es-CR" sz="1500">
                <a:solidFill>
                  <a:schemeClr val="dk1"/>
                </a:solidFill>
              </a:rPr>
            </a:br>
            <a:r>
              <a:rPr lang="es-CR" sz="1500" b="1">
                <a:solidFill>
                  <a:schemeClr val="dk1"/>
                </a:solidFill>
              </a:rPr>
              <a:t>Táctica: las acciones que se llevan a cabo para lograr ese objetivo</a:t>
            </a:r>
            <a:r>
              <a:rPr lang="es-CR" sz="1500">
                <a:solidFill>
                  <a:schemeClr val="dk1"/>
                </a:solidFill>
              </a:rPr>
              <a:t>. </a:t>
            </a:r>
            <a:br>
              <a:rPr lang="es-CR" sz="1500">
                <a:solidFill>
                  <a:schemeClr val="dk1"/>
                </a:solidFill>
              </a:rPr>
            </a:br>
            <a:br>
              <a:rPr lang="es-CR" sz="1500">
                <a:solidFill>
                  <a:schemeClr val="dk1"/>
                </a:solidFill>
              </a:rPr>
            </a:br>
            <a:br>
              <a:rPr lang="es-CR" sz="1500">
                <a:solidFill>
                  <a:schemeClr val="dk1"/>
                </a:solidFill>
              </a:rPr>
            </a:br>
            <a:r>
              <a:rPr lang="es-CR" sz="1500">
                <a:solidFill>
                  <a:schemeClr val="dk1"/>
                </a:solidFill>
              </a:rPr>
              <a:t>Estrategia: difícil de cambiar una vez que se ha puesto en marcha. Táctica: fácil de ajustar en función de las circunstancias cambiantes.</a:t>
            </a:r>
            <a:endParaRPr sz="1500">
              <a:solidFill>
                <a:schemeClr val="dk1"/>
              </a:solidFill>
            </a:endParaRPr>
          </a:p>
          <a:p>
            <a:pPr marL="0" lvl="0" indent="0" algn="l" rtl="0">
              <a:spcBef>
                <a:spcPts val="1600"/>
              </a:spcBef>
              <a:spcAft>
                <a:spcPts val="0"/>
              </a:spcAft>
              <a:buNone/>
            </a:pPr>
            <a:endParaRPr sz="1500">
              <a:solidFill>
                <a:schemeClr val="dk1"/>
              </a:solidFill>
            </a:endParaRPr>
          </a:p>
          <a:p>
            <a:pPr marL="0" lvl="0" indent="0" algn="l" rtl="0">
              <a:spcBef>
                <a:spcPts val="1600"/>
              </a:spcBef>
              <a:spcAft>
                <a:spcPts val="1600"/>
              </a:spcAft>
              <a:buNone/>
            </a:pPr>
            <a:r>
              <a:rPr lang="es-CR" sz="1500">
                <a:solidFill>
                  <a:schemeClr val="dk1"/>
                </a:solidFill>
              </a:rPr>
              <a:t>Cómo podemos relacionar innovación + Estrategia </a:t>
            </a:r>
            <a:endParaRPr sz="12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pic>
        <p:nvPicPr>
          <p:cNvPr id="237" name="Google Shape;237;g1979205b7fa_0_313"/>
          <p:cNvPicPr preferRelativeResize="0"/>
          <p:nvPr/>
        </p:nvPicPr>
        <p:blipFill>
          <a:blip r:embed="rId3">
            <a:alphaModFix/>
          </a:blip>
          <a:stretch>
            <a:fillRect/>
          </a:stretch>
        </p:blipFill>
        <p:spPr>
          <a:xfrm>
            <a:off x="5286" y="0"/>
            <a:ext cx="12181427" cy="6858001"/>
          </a:xfrm>
          <a:prstGeom prst="rect">
            <a:avLst/>
          </a:prstGeom>
          <a:noFill/>
          <a:ln>
            <a:noFill/>
          </a:ln>
        </p:spPr>
      </p:pic>
      <p:pic>
        <p:nvPicPr>
          <p:cNvPr id="238" name="Google Shape;238;g1979205b7fa_0_313"/>
          <p:cNvPicPr preferRelativeResize="0"/>
          <p:nvPr/>
        </p:nvPicPr>
        <p:blipFill>
          <a:blip r:embed="rId4">
            <a:alphaModFix/>
          </a:blip>
          <a:stretch>
            <a:fillRect/>
          </a:stretch>
        </p:blipFill>
        <p:spPr>
          <a:xfrm>
            <a:off x="5250" y="-14"/>
            <a:ext cx="12192000" cy="685801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g1979205b7fa_4_23"/>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endParaRPr/>
          </a:p>
        </p:txBody>
      </p:sp>
      <p:sp>
        <p:nvSpPr>
          <p:cNvPr id="245" name="Google Shape;245;g1979205b7fa_4_23"/>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1600"/>
              </a:spcAft>
              <a:buNone/>
            </a:pPr>
            <a:endParaRPr/>
          </a:p>
        </p:txBody>
      </p:sp>
      <p:pic>
        <p:nvPicPr>
          <p:cNvPr id="246" name="Google Shape;246;g1979205b7fa_4_23"/>
          <p:cNvPicPr preferRelativeResize="0"/>
          <p:nvPr/>
        </p:nvPicPr>
        <p:blipFill>
          <a:blip r:embed="rId3">
            <a:alphaModFix/>
          </a:blip>
          <a:stretch>
            <a:fillRect/>
          </a:stretch>
        </p:blipFill>
        <p:spPr>
          <a:xfrm>
            <a:off x="-3" y="0"/>
            <a:ext cx="12192003" cy="6858000"/>
          </a:xfrm>
          <a:prstGeom prst="rect">
            <a:avLst/>
          </a:prstGeom>
          <a:noFill/>
          <a:ln>
            <a:noFill/>
          </a:ln>
        </p:spPr>
      </p:pic>
      <p:sp>
        <p:nvSpPr>
          <p:cNvPr id="247" name="Google Shape;247;g1979205b7fa_4_23"/>
          <p:cNvSpPr txBox="1">
            <a:spLocks noGrp="1"/>
          </p:cNvSpPr>
          <p:nvPr>
            <p:ph type="title"/>
          </p:nvPr>
        </p:nvSpPr>
        <p:spPr>
          <a:xfrm>
            <a:off x="2548750" y="2724900"/>
            <a:ext cx="7864200" cy="10713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s-CR" sz="3500">
                <a:latin typeface="Roboto"/>
                <a:ea typeface="Roboto"/>
                <a:cs typeface="Roboto"/>
                <a:sym typeface="Roboto"/>
              </a:rPr>
              <a:t>¿Está tu </a:t>
            </a:r>
            <a:r>
              <a:rPr lang="es-CR" sz="3500" b="1">
                <a:latin typeface="Roboto"/>
                <a:ea typeface="Roboto"/>
                <a:cs typeface="Roboto"/>
                <a:sym typeface="Roboto"/>
              </a:rPr>
              <a:t>INNOVACIÓN alineada a la Misión / visión de tu empresa ?</a:t>
            </a:r>
            <a:endParaRPr sz="3500" b="1">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pic>
        <p:nvPicPr>
          <p:cNvPr id="253" name="Google Shape;253;g1979205b7fa_0_343"/>
          <p:cNvPicPr preferRelativeResize="0"/>
          <p:nvPr/>
        </p:nvPicPr>
        <p:blipFill>
          <a:blip r:embed="rId3">
            <a:alphaModFix/>
          </a:blip>
          <a:stretch>
            <a:fillRect/>
          </a:stretch>
        </p:blipFill>
        <p:spPr>
          <a:xfrm>
            <a:off x="5287" y="0"/>
            <a:ext cx="12181427" cy="6858001"/>
          </a:xfrm>
          <a:prstGeom prst="rect">
            <a:avLst/>
          </a:prstGeom>
          <a:noFill/>
          <a:ln>
            <a:noFill/>
          </a:ln>
        </p:spPr>
      </p:pic>
      <p:sp>
        <p:nvSpPr>
          <p:cNvPr id="254" name="Google Shape;254;g1979205b7fa_0_343"/>
          <p:cNvSpPr txBox="1">
            <a:spLocks noGrp="1"/>
          </p:cNvSpPr>
          <p:nvPr>
            <p:ph type="title"/>
          </p:nvPr>
        </p:nvSpPr>
        <p:spPr>
          <a:xfrm>
            <a:off x="956625" y="424325"/>
            <a:ext cx="6848700" cy="13257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None/>
            </a:pPr>
            <a:r>
              <a:rPr lang="es-CR" sz="3500" b="1">
                <a:latin typeface="Roboto"/>
                <a:ea typeface="Roboto"/>
                <a:cs typeface="Roboto"/>
                <a:sym typeface="Roboto"/>
              </a:rPr>
              <a:t>¿CUÁLES SON LAS ETAPAS DEL PROCESO DE INNOVACIÓN?</a:t>
            </a:r>
            <a:endParaRPr sz="3500" b="1">
              <a:latin typeface="Roboto"/>
              <a:ea typeface="Roboto"/>
              <a:cs typeface="Roboto"/>
              <a:sym typeface="Roboto"/>
            </a:endParaRPr>
          </a:p>
        </p:txBody>
      </p:sp>
      <p:sp>
        <p:nvSpPr>
          <p:cNvPr id="255" name="Google Shape;255;g1979205b7fa_0_343"/>
          <p:cNvSpPr txBox="1">
            <a:spLocks noGrp="1"/>
          </p:cNvSpPr>
          <p:nvPr>
            <p:ph type="body" idx="1"/>
          </p:nvPr>
        </p:nvSpPr>
        <p:spPr>
          <a:xfrm>
            <a:off x="788850" y="2151250"/>
            <a:ext cx="10515600" cy="4351200"/>
          </a:xfrm>
          <a:prstGeom prst="rect">
            <a:avLst/>
          </a:prstGeom>
        </p:spPr>
        <p:txBody>
          <a:bodyPr spcFirstLastPara="1" wrap="square" lIns="91425" tIns="45700" rIns="91425" bIns="45700" anchor="t" anchorCtr="0">
            <a:noAutofit/>
          </a:bodyPr>
          <a:lstStyle/>
          <a:p>
            <a:pPr marL="457200" lvl="0" indent="-323850" algn="l" rtl="0">
              <a:lnSpc>
                <a:spcPct val="95000"/>
              </a:lnSpc>
              <a:spcBef>
                <a:spcPts val="0"/>
              </a:spcBef>
              <a:spcAft>
                <a:spcPts val="0"/>
              </a:spcAft>
              <a:buSzPts val="1500"/>
              <a:buChar char="➔"/>
            </a:pPr>
            <a:r>
              <a:rPr lang="es-CR" sz="1500">
                <a:solidFill>
                  <a:schemeClr val="dk1"/>
                </a:solidFill>
              </a:rPr>
              <a:t>Generación de nuevas ideas: ¿Cuáles son las oportunidades en el medio, qué cambiaría realmente un producto, servicio o empresa que no se ha hecho todavía?</a:t>
            </a:r>
            <a:endParaRPr sz="1500">
              <a:solidFill>
                <a:schemeClr val="dk1"/>
              </a:solidFill>
            </a:endParaRPr>
          </a:p>
          <a:p>
            <a:pPr marL="457200" lvl="0" indent="0" algn="l" rtl="0">
              <a:lnSpc>
                <a:spcPct val="95000"/>
              </a:lnSpc>
              <a:spcBef>
                <a:spcPts val="1200"/>
              </a:spcBef>
              <a:spcAft>
                <a:spcPts val="0"/>
              </a:spcAft>
              <a:buNone/>
            </a:pPr>
            <a:endParaRPr sz="1500">
              <a:solidFill>
                <a:schemeClr val="dk1"/>
              </a:solidFill>
            </a:endParaRPr>
          </a:p>
          <a:p>
            <a:pPr marL="457200" lvl="0" indent="-323850" algn="l" rtl="0">
              <a:lnSpc>
                <a:spcPct val="95000"/>
              </a:lnSpc>
              <a:spcBef>
                <a:spcPts val="1200"/>
              </a:spcBef>
              <a:spcAft>
                <a:spcPts val="0"/>
              </a:spcAft>
              <a:buSzPts val="1500"/>
              <a:buChar char="➔"/>
            </a:pPr>
            <a:r>
              <a:rPr lang="es-CR" sz="1500">
                <a:solidFill>
                  <a:schemeClr val="dk1"/>
                </a:solidFill>
              </a:rPr>
              <a:t>Evaluación: ¿Qué se necesita para ponerlo en práctica, si es posible y cómo hacerlo viable?</a:t>
            </a:r>
            <a:endParaRPr sz="1500">
              <a:solidFill>
                <a:schemeClr val="dk1"/>
              </a:solidFill>
            </a:endParaRPr>
          </a:p>
          <a:p>
            <a:pPr marL="457200" lvl="0" indent="0" algn="l" rtl="0">
              <a:lnSpc>
                <a:spcPct val="95000"/>
              </a:lnSpc>
              <a:spcBef>
                <a:spcPts val="1200"/>
              </a:spcBef>
              <a:spcAft>
                <a:spcPts val="0"/>
              </a:spcAft>
              <a:buNone/>
            </a:pPr>
            <a:endParaRPr sz="1500">
              <a:solidFill>
                <a:schemeClr val="dk1"/>
              </a:solidFill>
            </a:endParaRPr>
          </a:p>
          <a:p>
            <a:pPr marL="457200" lvl="0" indent="-323850" algn="l" rtl="0">
              <a:lnSpc>
                <a:spcPct val="95000"/>
              </a:lnSpc>
              <a:spcBef>
                <a:spcPts val="1200"/>
              </a:spcBef>
              <a:spcAft>
                <a:spcPts val="0"/>
              </a:spcAft>
              <a:buSzPts val="1500"/>
              <a:buChar char="➔"/>
            </a:pPr>
            <a:r>
              <a:rPr lang="es-CR" sz="1500">
                <a:solidFill>
                  <a:schemeClr val="dk1"/>
                </a:solidFill>
              </a:rPr>
              <a:t>Experimentación: Es fundamental que se pruebe lo que se ha pensado, identificando lo que realmente funciona o lo que hay que mejorar.</a:t>
            </a:r>
            <a:endParaRPr sz="1500">
              <a:solidFill>
                <a:schemeClr val="dk1"/>
              </a:solidFill>
            </a:endParaRPr>
          </a:p>
          <a:p>
            <a:pPr marL="457200" lvl="0" indent="0" algn="l" rtl="0">
              <a:lnSpc>
                <a:spcPct val="95000"/>
              </a:lnSpc>
              <a:spcBef>
                <a:spcPts val="1200"/>
              </a:spcBef>
              <a:spcAft>
                <a:spcPts val="0"/>
              </a:spcAft>
              <a:buNone/>
            </a:pPr>
            <a:endParaRPr sz="1500">
              <a:solidFill>
                <a:schemeClr val="dk1"/>
              </a:solidFill>
            </a:endParaRPr>
          </a:p>
          <a:p>
            <a:pPr marL="457200" lvl="0" indent="-323850" algn="l" rtl="0">
              <a:lnSpc>
                <a:spcPct val="95000"/>
              </a:lnSpc>
              <a:spcBef>
                <a:spcPts val="1200"/>
              </a:spcBef>
              <a:spcAft>
                <a:spcPts val="0"/>
              </a:spcAft>
              <a:buSzPts val="1500"/>
              <a:buChar char="➔"/>
            </a:pPr>
            <a:r>
              <a:rPr lang="es-CR" sz="1500">
                <a:solidFill>
                  <a:schemeClr val="dk1"/>
                </a:solidFill>
              </a:rPr>
              <a:t>Comercialización: ¿Ha alcanzado el punto ideal? Es hora de ofrecer al público lo que antes sólo existía internamente o como proyecto?.</a:t>
            </a:r>
            <a:endParaRPr sz="1500">
              <a:solidFill>
                <a:schemeClr val="dk1"/>
              </a:solidFill>
            </a:endParaRPr>
          </a:p>
          <a:p>
            <a:pPr marL="457200" lvl="0" indent="0" algn="l" rtl="0">
              <a:lnSpc>
                <a:spcPct val="95000"/>
              </a:lnSpc>
              <a:spcBef>
                <a:spcPts val="1200"/>
              </a:spcBef>
              <a:spcAft>
                <a:spcPts val="0"/>
              </a:spcAft>
              <a:buNone/>
            </a:pPr>
            <a:endParaRPr sz="1500">
              <a:solidFill>
                <a:schemeClr val="dk1"/>
              </a:solidFill>
            </a:endParaRPr>
          </a:p>
          <a:p>
            <a:pPr marL="457200" lvl="0" indent="-323850" algn="l" rtl="0">
              <a:lnSpc>
                <a:spcPct val="95000"/>
              </a:lnSpc>
              <a:spcBef>
                <a:spcPts val="1200"/>
              </a:spcBef>
              <a:spcAft>
                <a:spcPts val="0"/>
              </a:spcAft>
              <a:buSzPts val="1500"/>
              <a:buChar char="➔"/>
            </a:pPr>
            <a:r>
              <a:rPr lang="es-CR" sz="1500">
                <a:solidFill>
                  <a:schemeClr val="dk1"/>
                </a:solidFill>
              </a:rPr>
              <a:t>Seguimiento: El seguimiento de lo realizado es una parte importante para entender la aceptación, el público y la estrategia. Para ello, la retroalimentación es esencial.</a:t>
            </a:r>
            <a:endParaRPr sz="1500">
              <a:solidFill>
                <a:schemeClr val="dk1"/>
              </a:solidFill>
            </a:endParaRPr>
          </a:p>
          <a:p>
            <a:pPr marL="457200" lvl="0" indent="0" algn="l" rtl="0">
              <a:lnSpc>
                <a:spcPct val="95000"/>
              </a:lnSpc>
              <a:spcBef>
                <a:spcPts val="1200"/>
              </a:spcBef>
              <a:spcAft>
                <a:spcPts val="0"/>
              </a:spcAft>
              <a:buSzPts val="935"/>
              <a:buNone/>
            </a:pPr>
            <a:endParaRPr sz="1500">
              <a:solidFill>
                <a:schemeClr val="dk1"/>
              </a:solidFill>
              <a:highlight>
                <a:srgbClr val="FFFFFF"/>
              </a:highlight>
            </a:endParaRPr>
          </a:p>
          <a:p>
            <a:pPr marL="0" lvl="0" indent="0" algn="l" rtl="0">
              <a:lnSpc>
                <a:spcPct val="70000"/>
              </a:lnSpc>
              <a:spcBef>
                <a:spcPts val="1200"/>
              </a:spcBef>
              <a:spcAft>
                <a:spcPts val="1600"/>
              </a:spcAft>
              <a:buSzPts val="935"/>
              <a:buNone/>
            </a:pPr>
            <a:endParaRPr sz="15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g1979205b7fa_0_29"/>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s-CR" sz="3500" b="1">
                <a:latin typeface="Roboto"/>
                <a:ea typeface="Roboto"/>
                <a:cs typeface="Roboto"/>
                <a:sym typeface="Roboto"/>
              </a:rPr>
              <a:t>RECURSOS</a:t>
            </a:r>
            <a:endParaRPr sz="3500" b="1">
              <a:latin typeface="Roboto"/>
              <a:ea typeface="Roboto"/>
              <a:cs typeface="Roboto"/>
              <a:sym typeface="Roboto"/>
            </a:endParaRPr>
          </a:p>
        </p:txBody>
      </p:sp>
      <p:sp>
        <p:nvSpPr>
          <p:cNvPr id="262" name="Google Shape;262;g1979205b7fa_0_29"/>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s-CR" u="sng">
                <a:solidFill>
                  <a:schemeClr val="hlink"/>
                </a:solidFill>
                <a:hlinkClick r:id="rId3"/>
              </a:rPr>
              <a:t>https://www.sydle.com/es/blog/tipos-de-innovacion-619541bf351e93287c42a7de/</a:t>
            </a:r>
            <a:endParaRPr/>
          </a:p>
          <a:p>
            <a:pPr marL="0" lvl="0" indent="0" algn="l" rtl="0">
              <a:spcBef>
                <a:spcPts val="1600"/>
              </a:spcBef>
              <a:spcAft>
                <a:spcPts val="0"/>
              </a:spcAft>
              <a:buNone/>
            </a:pPr>
            <a:r>
              <a:rPr lang="es-CR" u="sng">
                <a:solidFill>
                  <a:schemeClr val="hlink"/>
                </a:solidFill>
                <a:hlinkClick r:id="rId4"/>
              </a:rPr>
              <a:t>https://lucidspark.com/es/blog/estrategia-vs-tactica-cual-es-la-diferencia#:~:text=Estrategia%3A%20un%20plan%20para%20alcanzar,funci%C3%B3n%20de%20las%20circunstancias%20cambiantes</a:t>
            </a:r>
            <a:r>
              <a:rPr lang="es-CR"/>
              <a:t>.</a:t>
            </a:r>
            <a:endParaRPr/>
          </a:p>
          <a:p>
            <a:pPr marL="0" lvl="0" indent="0" algn="l" rtl="0">
              <a:spcBef>
                <a:spcPts val="1600"/>
              </a:spcBef>
              <a:spcAft>
                <a:spcPts val="0"/>
              </a:spcAft>
              <a:buNone/>
            </a:pPr>
            <a:endParaRPr/>
          </a:p>
          <a:p>
            <a:pPr marL="228600" lvl="0" indent="-228600" algn="l" rtl="0">
              <a:lnSpc>
                <a:spcPct val="115000"/>
              </a:lnSpc>
              <a:spcBef>
                <a:spcPts val="1600"/>
              </a:spcBef>
              <a:spcAft>
                <a:spcPts val="0"/>
              </a:spcAft>
              <a:buClr>
                <a:schemeClr val="dk1"/>
              </a:buClr>
              <a:buSzPts val="1100"/>
              <a:buFont typeface="Arial"/>
              <a:buNone/>
            </a:pPr>
            <a:r>
              <a:rPr lang="es-CR" sz="1900" b="1" u="sng">
                <a:solidFill>
                  <a:schemeClr val="dk1"/>
                </a:solidFill>
              </a:rPr>
              <a:t>ITreseller.es</a:t>
            </a:r>
            <a:endParaRPr sz="2700" b="1" u="sng">
              <a:solidFill>
                <a:schemeClr val="dk1"/>
              </a:solidFill>
            </a:endParaRPr>
          </a:p>
          <a:p>
            <a:pPr marL="0" lvl="0" indent="0" algn="l" rtl="0">
              <a:spcBef>
                <a:spcPts val="2000"/>
              </a:spcBef>
              <a:spcAft>
                <a:spcPts val="0"/>
              </a:spcAft>
              <a:buNone/>
            </a:pPr>
            <a:endParaRPr/>
          </a:p>
          <a:p>
            <a:pPr marL="0" lvl="0" indent="0" algn="l" rtl="0">
              <a:spcBef>
                <a:spcPts val="1600"/>
              </a:spcBef>
              <a:spcAft>
                <a:spcPts val="160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10"/>
          <p:cNvSpPr txBox="1">
            <a:spLocks noGrp="1"/>
          </p:cNvSpPr>
          <p:nvPr>
            <p:ph type="body" idx="1"/>
          </p:nvPr>
        </p:nvSpPr>
        <p:spPr>
          <a:xfrm>
            <a:off x="1736150" y="1302750"/>
            <a:ext cx="10515600" cy="2052300"/>
          </a:xfrm>
          <a:prstGeom prst="rect">
            <a:avLst/>
          </a:prstGeom>
          <a:noFill/>
          <a:ln>
            <a:noFill/>
          </a:ln>
        </p:spPr>
        <p:txBody>
          <a:bodyPr spcFirstLastPara="1" wrap="square" lIns="91425" tIns="45700" rIns="91425" bIns="45700" anchor="t" anchorCtr="0">
            <a:normAutofit fontScale="92500" lnSpcReduction="10000"/>
          </a:bodyPr>
          <a:lstStyle/>
          <a:p>
            <a:pPr marL="228600" lvl="0" indent="-50800" algn="l" rtl="0">
              <a:lnSpc>
                <a:spcPct val="90000"/>
              </a:lnSpc>
              <a:spcBef>
                <a:spcPts val="0"/>
              </a:spcBef>
              <a:spcAft>
                <a:spcPts val="0"/>
              </a:spcAft>
              <a:buClr>
                <a:schemeClr val="dk1"/>
              </a:buClr>
              <a:buSzPts val="2800"/>
              <a:buNone/>
            </a:pPr>
            <a:r>
              <a:rPr lang="es-CR">
                <a:solidFill>
                  <a:schemeClr val="dk1"/>
                </a:solidFill>
              </a:rPr>
              <a:t>David Bermejo</a:t>
            </a:r>
            <a:endParaRPr>
              <a:solidFill>
                <a:schemeClr val="dk1"/>
              </a:solidFill>
            </a:endParaRPr>
          </a:p>
          <a:p>
            <a:pPr marL="228600" lvl="0" indent="-50800" algn="l" rtl="0">
              <a:lnSpc>
                <a:spcPct val="90000"/>
              </a:lnSpc>
              <a:spcBef>
                <a:spcPts val="1600"/>
              </a:spcBef>
              <a:spcAft>
                <a:spcPts val="0"/>
              </a:spcAft>
              <a:buClr>
                <a:schemeClr val="dk1"/>
              </a:buClr>
              <a:buSzPts val="2800"/>
              <a:buNone/>
            </a:pPr>
            <a:r>
              <a:rPr lang="es-CR">
                <a:solidFill>
                  <a:schemeClr val="dk1"/>
                </a:solidFill>
              </a:rPr>
              <a:t>@mrdbermejo</a:t>
            </a:r>
            <a:endParaRPr>
              <a:solidFill>
                <a:schemeClr val="dk1"/>
              </a:solidFill>
            </a:endParaRPr>
          </a:p>
          <a:p>
            <a:pPr marL="228600" lvl="0" indent="-50800" algn="l" rtl="0">
              <a:lnSpc>
                <a:spcPct val="90000"/>
              </a:lnSpc>
              <a:spcBef>
                <a:spcPts val="1600"/>
              </a:spcBef>
              <a:spcAft>
                <a:spcPts val="0"/>
              </a:spcAft>
              <a:buClr>
                <a:schemeClr val="dk1"/>
              </a:buClr>
              <a:buSzPts val="2800"/>
              <a:buNone/>
            </a:pPr>
            <a:r>
              <a:rPr lang="es-CR">
                <a:solidFill>
                  <a:schemeClr val="dk1"/>
                </a:solidFill>
              </a:rPr>
              <a:t>David Bermejo</a:t>
            </a:r>
            <a:endParaRPr>
              <a:solidFill>
                <a:schemeClr val="dk1"/>
              </a:solidFill>
            </a:endParaRPr>
          </a:p>
          <a:p>
            <a:pPr marL="228600" lvl="0" indent="-50800" algn="l" rtl="0">
              <a:spcBef>
                <a:spcPts val="1600"/>
              </a:spcBef>
              <a:spcAft>
                <a:spcPts val="1600"/>
              </a:spcAft>
              <a:buClr>
                <a:schemeClr val="dk1"/>
              </a:buClr>
              <a:buSzPts val="2800"/>
              <a:buNone/>
            </a:pPr>
            <a:r>
              <a:rPr lang="es-CR">
                <a:solidFill>
                  <a:schemeClr val="dk1"/>
                </a:solidFill>
              </a:rPr>
              <a:t>www.avantecds.com</a:t>
            </a:r>
            <a:endParaRPr>
              <a:solidFill>
                <a:schemeClr val="dk1"/>
              </a:solidFill>
            </a:endParaRPr>
          </a:p>
        </p:txBody>
      </p:sp>
      <p:pic>
        <p:nvPicPr>
          <p:cNvPr id="268" name="Google Shape;268;p10"/>
          <p:cNvPicPr preferRelativeResize="0"/>
          <p:nvPr/>
        </p:nvPicPr>
        <p:blipFill>
          <a:blip r:embed="rId3">
            <a:alphaModFix/>
          </a:blip>
          <a:stretch>
            <a:fillRect/>
          </a:stretch>
        </p:blipFill>
        <p:spPr>
          <a:xfrm>
            <a:off x="0" y="4384850"/>
            <a:ext cx="12192001" cy="2473150"/>
          </a:xfrm>
          <a:prstGeom prst="rect">
            <a:avLst/>
          </a:prstGeom>
          <a:noFill/>
          <a:ln>
            <a:noFill/>
          </a:ln>
        </p:spPr>
      </p:pic>
      <p:pic>
        <p:nvPicPr>
          <p:cNvPr id="269" name="Google Shape;269;p10"/>
          <p:cNvPicPr preferRelativeResize="0"/>
          <p:nvPr/>
        </p:nvPicPr>
        <p:blipFill>
          <a:blip r:embed="rId4">
            <a:alphaModFix/>
          </a:blip>
          <a:stretch>
            <a:fillRect/>
          </a:stretch>
        </p:blipFill>
        <p:spPr>
          <a:xfrm flipH="1">
            <a:off x="9430825" y="463777"/>
            <a:ext cx="2610550" cy="3921075"/>
          </a:xfrm>
          <a:prstGeom prst="rect">
            <a:avLst/>
          </a:prstGeom>
          <a:noFill/>
          <a:ln>
            <a:noFill/>
          </a:ln>
        </p:spPr>
      </p:pic>
      <p:pic>
        <p:nvPicPr>
          <p:cNvPr id="270" name="Google Shape;270;p10"/>
          <p:cNvPicPr preferRelativeResize="0"/>
          <p:nvPr/>
        </p:nvPicPr>
        <p:blipFill>
          <a:blip r:embed="rId5">
            <a:alphaModFix/>
          </a:blip>
          <a:stretch>
            <a:fillRect/>
          </a:stretch>
        </p:blipFill>
        <p:spPr>
          <a:xfrm flipH="1">
            <a:off x="1417924" y="2928375"/>
            <a:ext cx="358249" cy="357525"/>
          </a:xfrm>
          <a:prstGeom prst="rect">
            <a:avLst/>
          </a:prstGeom>
          <a:noFill/>
          <a:ln>
            <a:noFill/>
          </a:ln>
        </p:spPr>
      </p:pic>
      <p:pic>
        <p:nvPicPr>
          <p:cNvPr id="271" name="Google Shape;271;p10"/>
          <p:cNvPicPr preferRelativeResize="0"/>
          <p:nvPr/>
        </p:nvPicPr>
        <p:blipFill>
          <a:blip r:embed="rId6">
            <a:alphaModFix/>
          </a:blip>
          <a:stretch>
            <a:fillRect/>
          </a:stretch>
        </p:blipFill>
        <p:spPr>
          <a:xfrm>
            <a:off x="1417925" y="1878287"/>
            <a:ext cx="358250" cy="358250"/>
          </a:xfrm>
          <a:prstGeom prst="rect">
            <a:avLst/>
          </a:prstGeom>
          <a:noFill/>
          <a:ln>
            <a:noFill/>
          </a:ln>
        </p:spPr>
      </p:pic>
      <p:pic>
        <p:nvPicPr>
          <p:cNvPr id="272" name="Google Shape;272;p10"/>
          <p:cNvPicPr preferRelativeResize="0"/>
          <p:nvPr/>
        </p:nvPicPr>
        <p:blipFill>
          <a:blip r:embed="rId7">
            <a:alphaModFix/>
          </a:blip>
          <a:stretch>
            <a:fillRect/>
          </a:stretch>
        </p:blipFill>
        <p:spPr>
          <a:xfrm>
            <a:off x="1417925" y="1318626"/>
            <a:ext cx="358249" cy="358249"/>
          </a:xfrm>
          <a:prstGeom prst="rect">
            <a:avLst/>
          </a:prstGeom>
          <a:noFill/>
          <a:ln>
            <a:noFill/>
          </a:ln>
        </p:spPr>
      </p:pic>
      <p:pic>
        <p:nvPicPr>
          <p:cNvPr id="273" name="Google Shape;273;p10"/>
          <p:cNvPicPr preferRelativeResize="0"/>
          <p:nvPr/>
        </p:nvPicPr>
        <p:blipFill>
          <a:blip r:embed="rId8">
            <a:alphaModFix/>
          </a:blip>
          <a:stretch>
            <a:fillRect/>
          </a:stretch>
        </p:blipFill>
        <p:spPr>
          <a:xfrm>
            <a:off x="1377525" y="2362938"/>
            <a:ext cx="439050" cy="439050"/>
          </a:xfrm>
          <a:prstGeom prst="rect">
            <a:avLst/>
          </a:prstGeom>
          <a:noFill/>
          <a:ln>
            <a:noFill/>
          </a:ln>
        </p:spPr>
      </p:pic>
      <p:pic>
        <p:nvPicPr>
          <p:cNvPr id="274" name="Google Shape;274;p10"/>
          <p:cNvPicPr preferRelativeResize="0"/>
          <p:nvPr/>
        </p:nvPicPr>
        <p:blipFill>
          <a:blip r:embed="rId9">
            <a:alphaModFix/>
          </a:blip>
          <a:stretch>
            <a:fillRect/>
          </a:stretch>
        </p:blipFill>
        <p:spPr>
          <a:xfrm>
            <a:off x="5192425" y="1285625"/>
            <a:ext cx="2277375" cy="22773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pic>
        <p:nvPicPr>
          <p:cNvPr id="280" name="Google Shape;280;g1979205b7fa_0_351"/>
          <p:cNvPicPr preferRelativeResize="0"/>
          <p:nvPr/>
        </p:nvPicPr>
        <p:blipFill rotWithShape="1">
          <a:blip r:embed="rId3">
            <a:alphaModFix/>
          </a:blip>
          <a:srcRect l="12250" r="7729" b="8883"/>
          <a:stretch/>
        </p:blipFill>
        <p:spPr>
          <a:xfrm>
            <a:off x="0" y="0"/>
            <a:ext cx="12192000" cy="6857999"/>
          </a:xfrm>
          <a:prstGeom prst="rect">
            <a:avLst/>
          </a:prstGeom>
          <a:noFill/>
          <a:ln>
            <a:noFill/>
          </a:ln>
        </p:spPr>
      </p:pic>
      <p:sp>
        <p:nvSpPr>
          <p:cNvPr id="281" name="Google Shape;281;g1979205b7fa_0_351"/>
          <p:cNvSpPr txBox="1">
            <a:spLocks noGrp="1"/>
          </p:cNvSpPr>
          <p:nvPr>
            <p:ph type="body" idx="1"/>
          </p:nvPr>
        </p:nvSpPr>
        <p:spPr>
          <a:xfrm>
            <a:off x="1171800" y="1369800"/>
            <a:ext cx="9848400" cy="41184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s-CR" sz="3500" b="1">
                <a:solidFill>
                  <a:srgbClr val="FFFFFF"/>
                </a:solidFill>
                <a:latin typeface="Roboto"/>
                <a:ea typeface="Roboto"/>
                <a:cs typeface="Roboto"/>
                <a:sym typeface="Roboto"/>
              </a:rPr>
              <a:t>¡GRACIAS!</a:t>
            </a:r>
            <a:endParaRPr sz="3500" b="1">
              <a:solidFill>
                <a:srgbClr val="FFFFFF"/>
              </a:solidFill>
              <a:latin typeface="Roboto"/>
              <a:ea typeface="Roboto"/>
              <a:cs typeface="Roboto"/>
              <a:sym typeface="Roboto"/>
            </a:endParaRPr>
          </a:p>
          <a:p>
            <a:pPr marL="0" lvl="0" indent="0" algn="ctr" rtl="0">
              <a:spcBef>
                <a:spcPts val="1600"/>
              </a:spcBef>
              <a:spcAft>
                <a:spcPts val="0"/>
              </a:spcAft>
              <a:buNone/>
            </a:pPr>
            <a:endParaRPr>
              <a:solidFill>
                <a:srgbClr val="FFFFFF"/>
              </a:solidFill>
            </a:endParaRPr>
          </a:p>
          <a:p>
            <a:pPr marL="0" lvl="0" indent="0" algn="ctr" rtl="0">
              <a:spcBef>
                <a:spcPts val="1600"/>
              </a:spcBef>
              <a:spcAft>
                <a:spcPts val="0"/>
              </a:spcAft>
              <a:buNone/>
            </a:pPr>
            <a:r>
              <a:rPr lang="es-CR">
                <a:solidFill>
                  <a:srgbClr val="FFFFFF"/>
                </a:solidFill>
              </a:rPr>
              <a:t>Si quieres participar en la rifa de un Libro sobre Innovación / Estrategia</a:t>
            </a:r>
            <a:endParaRPr>
              <a:solidFill>
                <a:srgbClr val="FFFFFF"/>
              </a:solidFill>
            </a:endParaRPr>
          </a:p>
          <a:p>
            <a:pPr marL="0" lvl="0" indent="0" algn="ctr" rtl="0">
              <a:spcBef>
                <a:spcPts val="1600"/>
              </a:spcBef>
              <a:spcAft>
                <a:spcPts val="0"/>
              </a:spcAft>
              <a:buNone/>
            </a:pPr>
            <a:r>
              <a:rPr lang="es-CR">
                <a:solidFill>
                  <a:srgbClr val="FFFFFF"/>
                </a:solidFill>
              </a:rPr>
              <a:t>Si quiere ser invitado a eventos de Networking gratuitos</a:t>
            </a:r>
            <a:endParaRPr>
              <a:solidFill>
                <a:srgbClr val="FFFFFF"/>
              </a:solidFill>
            </a:endParaRPr>
          </a:p>
          <a:p>
            <a:pPr marL="0" lvl="0" indent="0" algn="ctr" rtl="0">
              <a:spcBef>
                <a:spcPts val="1600"/>
              </a:spcBef>
              <a:spcAft>
                <a:spcPts val="0"/>
              </a:spcAft>
              <a:buNone/>
            </a:pPr>
            <a:endParaRPr b="1">
              <a:solidFill>
                <a:srgbClr val="FFFFFF"/>
              </a:solidFill>
            </a:endParaRPr>
          </a:p>
          <a:p>
            <a:pPr marL="0" lvl="0" indent="0" algn="ctr" rtl="0">
              <a:spcBef>
                <a:spcPts val="1600"/>
              </a:spcBef>
              <a:spcAft>
                <a:spcPts val="0"/>
              </a:spcAft>
              <a:buNone/>
            </a:pPr>
            <a:r>
              <a:rPr lang="es-CR">
                <a:solidFill>
                  <a:srgbClr val="FFFFFF"/>
                </a:solidFill>
              </a:rPr>
              <a:t>Regístrate aquí </a:t>
            </a:r>
            <a:endParaRPr>
              <a:solidFill>
                <a:srgbClr val="FFFFFF"/>
              </a:solidFill>
            </a:endParaRPr>
          </a:p>
          <a:p>
            <a:pPr marL="0" lvl="0" indent="0" algn="ctr" rtl="0">
              <a:spcBef>
                <a:spcPts val="1600"/>
              </a:spcBef>
              <a:spcAft>
                <a:spcPts val="1600"/>
              </a:spcAft>
              <a:buNone/>
            </a:pPr>
            <a:r>
              <a:rPr lang="es-CR" b="1">
                <a:solidFill>
                  <a:srgbClr val="FFFFFF"/>
                </a:solidFill>
              </a:rPr>
              <a:t>https://forms.gle/61AR2bkT1ukikNM96</a:t>
            </a:r>
            <a:endParaRPr/>
          </a:p>
        </p:txBody>
      </p:sp>
      <p:pic>
        <p:nvPicPr>
          <p:cNvPr id="282" name="Google Shape;282;g1979205b7fa_0_351"/>
          <p:cNvPicPr preferRelativeResize="0"/>
          <p:nvPr/>
        </p:nvPicPr>
        <p:blipFill>
          <a:blip r:embed="rId4">
            <a:alphaModFix/>
          </a:blip>
          <a:stretch>
            <a:fillRect/>
          </a:stretch>
        </p:blipFill>
        <p:spPr>
          <a:xfrm>
            <a:off x="10420350" y="150600"/>
            <a:ext cx="1581150" cy="1581150"/>
          </a:xfrm>
          <a:prstGeom prst="rect">
            <a:avLst/>
          </a:prstGeom>
          <a:noFill/>
          <a:ln>
            <a:noFill/>
          </a:ln>
        </p:spPr>
      </p:pic>
      <p:pic>
        <p:nvPicPr>
          <p:cNvPr id="283" name="Google Shape;283;g1979205b7fa_0_351"/>
          <p:cNvPicPr preferRelativeResize="0"/>
          <p:nvPr/>
        </p:nvPicPr>
        <p:blipFill>
          <a:blip r:embed="rId5">
            <a:alphaModFix/>
          </a:blip>
          <a:stretch>
            <a:fillRect/>
          </a:stretch>
        </p:blipFill>
        <p:spPr>
          <a:xfrm>
            <a:off x="457200" y="349125"/>
            <a:ext cx="1152200" cy="11367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g1979205b7fa_0_0"/>
          <p:cNvPicPr preferRelativeResize="0"/>
          <p:nvPr/>
        </p:nvPicPr>
        <p:blipFill>
          <a:blip r:embed="rId3">
            <a:alphaModFix/>
          </a:blip>
          <a:stretch>
            <a:fillRect/>
          </a:stretch>
        </p:blipFill>
        <p:spPr>
          <a:xfrm>
            <a:off x="-3" y="0"/>
            <a:ext cx="12192003" cy="6858000"/>
          </a:xfrm>
          <a:prstGeom prst="rect">
            <a:avLst/>
          </a:prstGeom>
          <a:noFill/>
          <a:ln>
            <a:noFill/>
          </a:ln>
        </p:spPr>
      </p:pic>
      <p:sp>
        <p:nvSpPr>
          <p:cNvPr id="90" name="Google Shape;90;g1979205b7fa_0_0"/>
          <p:cNvSpPr txBox="1">
            <a:spLocks noGrp="1"/>
          </p:cNvSpPr>
          <p:nvPr>
            <p:ph type="title"/>
          </p:nvPr>
        </p:nvSpPr>
        <p:spPr>
          <a:xfrm>
            <a:off x="2548750" y="2724900"/>
            <a:ext cx="7864200" cy="10713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s-CR" sz="3500">
                <a:latin typeface="Roboto"/>
                <a:ea typeface="Roboto"/>
                <a:cs typeface="Roboto"/>
                <a:sym typeface="Roboto"/>
              </a:rPr>
              <a:t>¿QUÉ SE ESCUCHA CUANDO HABLAMOS DE </a:t>
            </a:r>
            <a:r>
              <a:rPr lang="es-CR" sz="3500" b="1">
                <a:latin typeface="Roboto"/>
                <a:ea typeface="Roboto"/>
                <a:cs typeface="Roboto"/>
                <a:sym typeface="Roboto"/>
              </a:rPr>
              <a:t>INNOVACIÓN?</a:t>
            </a:r>
            <a:endParaRPr sz="3500" b="1">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4"/>
          <p:cNvPicPr preferRelativeResize="0"/>
          <p:nvPr/>
        </p:nvPicPr>
        <p:blipFill>
          <a:blip r:embed="rId3">
            <a:alphaModFix amt="38000"/>
          </a:blip>
          <a:stretch>
            <a:fillRect/>
          </a:stretch>
        </p:blipFill>
        <p:spPr>
          <a:xfrm>
            <a:off x="0" y="-1219199"/>
            <a:ext cx="12192000" cy="8077200"/>
          </a:xfrm>
          <a:prstGeom prst="rect">
            <a:avLst/>
          </a:prstGeom>
          <a:noFill/>
          <a:ln>
            <a:noFill/>
          </a:ln>
        </p:spPr>
      </p:pic>
      <p:sp>
        <p:nvSpPr>
          <p:cNvPr id="96" name="Google Shape;96;p4"/>
          <p:cNvSpPr txBox="1">
            <a:spLocks noGrp="1"/>
          </p:cNvSpPr>
          <p:nvPr>
            <p:ph type="title"/>
          </p:nvPr>
        </p:nvSpPr>
        <p:spPr>
          <a:xfrm>
            <a:off x="838200" y="345400"/>
            <a:ext cx="86445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s-CR" b="1">
                <a:latin typeface="Roboto"/>
                <a:ea typeface="Roboto"/>
                <a:cs typeface="Roboto"/>
                <a:sym typeface="Roboto"/>
              </a:rPr>
              <a:t>ALGUNOS DATOS SOBRE INNOVACIÓN</a:t>
            </a:r>
            <a:endParaRPr b="1">
              <a:latin typeface="Roboto"/>
              <a:ea typeface="Roboto"/>
              <a:cs typeface="Roboto"/>
              <a:sym typeface="Roboto"/>
            </a:endParaRPr>
          </a:p>
        </p:txBody>
      </p:sp>
      <p:sp>
        <p:nvSpPr>
          <p:cNvPr id="97" name="Google Shape;97;p4"/>
          <p:cNvSpPr txBox="1">
            <a:spLocks noGrp="1"/>
          </p:cNvSpPr>
          <p:nvPr>
            <p:ph type="body" idx="1"/>
          </p:nvPr>
        </p:nvSpPr>
        <p:spPr>
          <a:xfrm>
            <a:off x="739525" y="1815725"/>
            <a:ext cx="10515600" cy="4351200"/>
          </a:xfrm>
          <a:prstGeom prst="rect">
            <a:avLst/>
          </a:prstGeom>
          <a:noFill/>
          <a:ln>
            <a:noFill/>
          </a:ln>
        </p:spPr>
        <p:txBody>
          <a:bodyPr spcFirstLastPara="1" wrap="square" lIns="91425" tIns="45700" rIns="91425" bIns="45700" anchor="t" anchorCtr="0">
            <a:normAutofit/>
          </a:bodyPr>
          <a:lstStyle/>
          <a:p>
            <a:pPr marL="228600" lvl="0" indent="0" algn="l" rtl="0">
              <a:lnSpc>
                <a:spcPct val="90000"/>
              </a:lnSpc>
              <a:spcBef>
                <a:spcPts val="1000"/>
              </a:spcBef>
              <a:spcAft>
                <a:spcPts val="0"/>
              </a:spcAft>
              <a:buNone/>
            </a:pPr>
            <a:r>
              <a:rPr lang="es-CR" sz="3100">
                <a:solidFill>
                  <a:srgbClr val="111111"/>
                </a:solidFill>
              </a:rPr>
              <a:t>La inversión</a:t>
            </a:r>
            <a:r>
              <a:rPr lang="es-CR" sz="3100">
                <a:solidFill>
                  <a:srgbClr val="111111"/>
                </a:solidFill>
                <a:latin typeface="Arial"/>
                <a:ea typeface="Arial"/>
                <a:cs typeface="Arial"/>
                <a:sym typeface="Arial"/>
              </a:rPr>
              <a:t> mundial en tecnología crecerá 70% para el 2023, </a:t>
            </a:r>
            <a:r>
              <a:rPr lang="es-CR" sz="3100">
                <a:solidFill>
                  <a:srgbClr val="111111"/>
                </a:solidFill>
              </a:rPr>
              <a:t>según un informe</a:t>
            </a:r>
            <a:r>
              <a:rPr lang="es-CR" sz="3100">
                <a:solidFill>
                  <a:srgbClr val="111111"/>
                </a:solidFill>
                <a:latin typeface="Arial"/>
                <a:ea typeface="Arial"/>
                <a:cs typeface="Arial"/>
                <a:sym typeface="Arial"/>
              </a:rPr>
              <a:t>. </a:t>
            </a:r>
            <a:br>
              <a:rPr lang="es-CR" sz="3100">
                <a:solidFill>
                  <a:srgbClr val="111111"/>
                </a:solidFill>
                <a:highlight>
                  <a:srgbClr val="FFFFFF"/>
                </a:highlight>
                <a:latin typeface="Arial"/>
                <a:ea typeface="Arial"/>
                <a:cs typeface="Arial"/>
                <a:sym typeface="Arial"/>
              </a:rPr>
            </a:br>
            <a:endParaRPr sz="3200">
              <a:solidFill>
                <a:srgbClr val="111111"/>
              </a:solidFill>
              <a:highlight>
                <a:srgbClr val="FFFFFF"/>
              </a:highlight>
              <a:latin typeface="Arial"/>
              <a:ea typeface="Arial"/>
              <a:cs typeface="Arial"/>
              <a:sym typeface="Arial"/>
            </a:endParaRPr>
          </a:p>
          <a:p>
            <a:pPr marL="228600" lvl="0" indent="0" algn="l" rtl="0">
              <a:lnSpc>
                <a:spcPct val="115000"/>
              </a:lnSpc>
              <a:spcBef>
                <a:spcPts val="1600"/>
              </a:spcBef>
              <a:spcAft>
                <a:spcPts val="0"/>
              </a:spcAft>
              <a:buNone/>
            </a:pPr>
            <a:r>
              <a:rPr lang="es-CR" sz="1600">
                <a:solidFill>
                  <a:srgbClr val="222222"/>
                </a:solidFill>
                <a:latin typeface="Arial"/>
                <a:ea typeface="Arial"/>
                <a:cs typeface="Arial"/>
                <a:sym typeface="Arial"/>
              </a:rPr>
              <a:t>De acuerdo con un reporte </a:t>
            </a:r>
            <a:r>
              <a:rPr lang="es-CR" sz="1600">
                <a:solidFill>
                  <a:srgbClr val="006890"/>
                </a:solidFill>
                <a:uFill>
                  <a:noFill/>
                </a:uFill>
                <a:latin typeface="Arial"/>
                <a:ea typeface="Arial"/>
                <a:cs typeface="Arial"/>
                <a:sym typeface="Arial"/>
                <a:hlinkClick r:id="rId4">
                  <a:extLst>
                    <a:ext uri="{A12FA001-AC4F-418D-AE19-62706E023703}">
                      <ahyp:hlinkClr xmlns:ahyp="http://schemas.microsoft.com/office/drawing/2018/hyperlinkcolor" val="tx"/>
                    </a:ext>
                  </a:extLst>
                </a:hlinkClick>
              </a:rPr>
              <a:t>de </a:t>
            </a:r>
            <a:r>
              <a:rPr lang="es-CR" sz="1600" b="1" u="sng">
                <a:solidFill>
                  <a:srgbClr val="1155CC"/>
                </a:solidFill>
                <a:hlinkClick r:id="rId4">
                  <a:extLst>
                    <a:ext uri="{A12FA001-AC4F-418D-AE19-62706E023703}">
                      <ahyp:hlinkClr xmlns:ahyp="http://schemas.microsoft.com/office/drawing/2018/hyperlinkcolor" val="tx"/>
                    </a:ext>
                  </a:extLst>
                </a:hlinkClick>
              </a:rPr>
              <a:t>ITreseller.es</a:t>
            </a:r>
            <a:r>
              <a:rPr lang="es-CR" sz="1600">
                <a:solidFill>
                  <a:srgbClr val="222222"/>
                </a:solidFill>
                <a:latin typeface="Arial"/>
                <a:ea typeface="Arial"/>
                <a:cs typeface="Arial"/>
                <a:sym typeface="Arial"/>
              </a:rPr>
              <a:t>, la inversión en tecnología en 2022 </a:t>
            </a:r>
            <a:r>
              <a:rPr lang="es-CR" sz="1600" b="1">
                <a:solidFill>
                  <a:srgbClr val="222222"/>
                </a:solidFill>
                <a:latin typeface="Arial"/>
                <a:ea typeface="Arial"/>
                <a:cs typeface="Arial"/>
                <a:sym typeface="Arial"/>
              </a:rPr>
              <a:t>tendrá un crecimiento en el 2022 de 5,1 % a nivel mundial</a:t>
            </a:r>
            <a:r>
              <a:rPr lang="es-CR" sz="1600">
                <a:solidFill>
                  <a:srgbClr val="222222"/>
                </a:solidFill>
                <a:latin typeface="Arial"/>
                <a:ea typeface="Arial"/>
                <a:cs typeface="Arial"/>
                <a:sym typeface="Arial"/>
              </a:rPr>
              <a:t>, pero este dato podría ser mucho más de acuerdo con proyecciones realizadas por la firma tecnológica </a:t>
            </a:r>
            <a:r>
              <a:rPr lang="es-CR" sz="1600">
                <a:solidFill>
                  <a:srgbClr val="222222"/>
                </a:solidFill>
              </a:rPr>
              <a:t>Bain &amp; Company</a:t>
            </a:r>
            <a:r>
              <a:rPr lang="es-CR" sz="1600">
                <a:solidFill>
                  <a:srgbClr val="222222"/>
                </a:solidFill>
                <a:latin typeface="Arial"/>
                <a:ea typeface="Arial"/>
                <a:cs typeface="Arial"/>
                <a:sym typeface="Arial"/>
              </a:rPr>
              <a:t>.</a:t>
            </a:r>
            <a:endParaRPr sz="1600">
              <a:solidFill>
                <a:srgbClr val="222222"/>
              </a:solidFill>
              <a:latin typeface="Arial"/>
              <a:ea typeface="Arial"/>
              <a:cs typeface="Arial"/>
              <a:sym typeface="Arial"/>
            </a:endParaRPr>
          </a:p>
          <a:p>
            <a:pPr marL="228600" lvl="0" indent="0" algn="l" rtl="0">
              <a:lnSpc>
                <a:spcPct val="115000"/>
              </a:lnSpc>
              <a:spcBef>
                <a:spcPts val="2000"/>
              </a:spcBef>
              <a:spcAft>
                <a:spcPts val="0"/>
              </a:spcAft>
              <a:buNone/>
            </a:pPr>
            <a:r>
              <a:rPr lang="es-CR" sz="1600">
                <a:solidFill>
                  <a:srgbClr val="222222"/>
                </a:solidFill>
                <a:latin typeface="Arial"/>
                <a:ea typeface="Arial"/>
                <a:cs typeface="Arial"/>
                <a:sym typeface="Arial"/>
              </a:rPr>
              <a:t>Se proyecta que el gasto mundial en TI ascenderá en el 2022 a </a:t>
            </a:r>
            <a:r>
              <a:rPr lang="es-CR" sz="1600">
                <a:solidFill>
                  <a:srgbClr val="222222"/>
                </a:solidFill>
              </a:rPr>
              <a:t>US $4,5</a:t>
            </a:r>
            <a:r>
              <a:rPr lang="es-CR" sz="1600">
                <a:solidFill>
                  <a:srgbClr val="222222"/>
                </a:solidFill>
                <a:latin typeface="Arial"/>
                <a:ea typeface="Arial"/>
                <a:cs typeface="Arial"/>
                <a:sym typeface="Arial"/>
              </a:rPr>
              <a:t> billones , un presupuesto alto pero que refleja los impactos económicos de temas como la variante Ómicron de Covid-19 o los temores a una recesión económica global.</a:t>
            </a:r>
            <a:endParaRPr sz="1600">
              <a:solidFill>
                <a:srgbClr val="222222"/>
              </a:solidFill>
              <a:latin typeface="Arial"/>
              <a:ea typeface="Arial"/>
              <a:cs typeface="Arial"/>
              <a:sym typeface="Arial"/>
            </a:endParaRPr>
          </a:p>
          <a:p>
            <a:pPr marL="228600" lvl="0" indent="0" algn="l" rtl="0">
              <a:lnSpc>
                <a:spcPct val="115000"/>
              </a:lnSpc>
              <a:spcBef>
                <a:spcPts val="2000"/>
              </a:spcBef>
              <a:spcAft>
                <a:spcPts val="0"/>
              </a:spcAft>
              <a:buNone/>
            </a:pPr>
            <a:endParaRPr sz="1100">
              <a:latin typeface="Arial"/>
              <a:ea typeface="Arial"/>
              <a:cs typeface="Arial"/>
              <a:sym typeface="Arial"/>
            </a:endParaRPr>
          </a:p>
          <a:p>
            <a:pPr marL="228600" lvl="0" indent="0" algn="l" rtl="0">
              <a:lnSpc>
                <a:spcPct val="115000"/>
              </a:lnSpc>
              <a:spcBef>
                <a:spcPts val="1600"/>
              </a:spcBef>
              <a:spcAft>
                <a:spcPts val="0"/>
              </a:spcAft>
              <a:buNone/>
            </a:pPr>
            <a:endParaRPr sz="1100">
              <a:latin typeface="Arial"/>
              <a:ea typeface="Arial"/>
              <a:cs typeface="Arial"/>
              <a:sym typeface="Arial"/>
            </a:endParaRPr>
          </a:p>
          <a:p>
            <a:pPr marL="228600" lvl="0" indent="0" algn="l" rtl="0">
              <a:lnSpc>
                <a:spcPct val="90000"/>
              </a:lnSpc>
              <a:spcBef>
                <a:spcPts val="1600"/>
              </a:spcBef>
              <a:spcAft>
                <a:spcPts val="160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g1976b4b5d66_0_3"/>
          <p:cNvSpPr/>
          <p:nvPr/>
        </p:nvSpPr>
        <p:spPr>
          <a:xfrm>
            <a:off x="-9875" y="9875"/>
            <a:ext cx="12192000" cy="6858000"/>
          </a:xfrm>
          <a:prstGeom prst="rect">
            <a:avLst/>
          </a:prstGeom>
          <a:solidFill>
            <a:srgbClr val="F2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4" name="Google Shape;104;g1976b4b5d66_0_3"/>
          <p:cNvPicPr preferRelativeResize="0"/>
          <p:nvPr/>
        </p:nvPicPr>
        <p:blipFill>
          <a:blip r:embed="rId3">
            <a:alphaModFix/>
          </a:blip>
          <a:stretch>
            <a:fillRect/>
          </a:stretch>
        </p:blipFill>
        <p:spPr>
          <a:xfrm>
            <a:off x="2387388" y="260200"/>
            <a:ext cx="7762875" cy="5962650"/>
          </a:xfrm>
          <a:prstGeom prst="rect">
            <a:avLst/>
          </a:prstGeom>
          <a:noFill/>
          <a:ln>
            <a:noFill/>
          </a:ln>
        </p:spPr>
      </p:pic>
      <p:sp>
        <p:nvSpPr>
          <p:cNvPr id="105" name="Google Shape;105;g1976b4b5d66_0_3"/>
          <p:cNvSpPr txBox="1"/>
          <p:nvPr/>
        </p:nvSpPr>
        <p:spPr>
          <a:xfrm>
            <a:off x="3219550" y="6352900"/>
            <a:ext cx="55161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CR"/>
              <a:t>https://datos.bancomundial.org/indicador/GB.XPD.RSDV.GD.ZS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110" name="Google Shape;110;p5"/>
          <p:cNvPicPr preferRelativeResize="0"/>
          <p:nvPr/>
        </p:nvPicPr>
        <p:blipFill>
          <a:blip r:embed="rId3">
            <a:alphaModFix/>
          </a:blip>
          <a:stretch>
            <a:fillRect/>
          </a:stretch>
        </p:blipFill>
        <p:spPr>
          <a:xfrm>
            <a:off x="0" y="-1"/>
            <a:ext cx="12192000" cy="6858002"/>
          </a:xfrm>
          <a:prstGeom prst="rect">
            <a:avLst/>
          </a:prstGeom>
          <a:noFill/>
          <a:ln>
            <a:noFill/>
          </a:ln>
        </p:spPr>
      </p:pic>
      <p:sp>
        <p:nvSpPr>
          <p:cNvPr id="111" name="Google Shape;111;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s-CR" b="1">
                <a:solidFill>
                  <a:srgbClr val="FFFFFF"/>
                </a:solidFill>
                <a:latin typeface="Roboto"/>
                <a:ea typeface="Roboto"/>
                <a:cs typeface="Roboto"/>
                <a:sym typeface="Roboto"/>
              </a:rPr>
              <a:t>INNOVACIÓN TECNOLÓGICA</a:t>
            </a:r>
            <a:endParaRPr b="1">
              <a:solidFill>
                <a:srgbClr val="FFFFFF"/>
              </a:solidFill>
              <a:latin typeface="Roboto"/>
              <a:ea typeface="Roboto"/>
              <a:cs typeface="Roboto"/>
              <a:sym typeface="Roboto"/>
            </a:endParaRPr>
          </a:p>
        </p:txBody>
      </p:sp>
      <p:sp>
        <p:nvSpPr>
          <p:cNvPr id="112" name="Google Shape;112;p5"/>
          <p:cNvSpPr txBox="1">
            <a:spLocks noGrp="1"/>
          </p:cNvSpPr>
          <p:nvPr>
            <p:ph type="body" idx="1"/>
          </p:nvPr>
        </p:nvSpPr>
        <p:spPr>
          <a:xfrm>
            <a:off x="838200" y="1588800"/>
            <a:ext cx="7529700" cy="4845000"/>
          </a:xfrm>
          <a:prstGeom prst="rect">
            <a:avLst/>
          </a:prstGeom>
          <a:noFill/>
          <a:ln>
            <a:noFill/>
          </a:ln>
        </p:spPr>
        <p:txBody>
          <a:bodyPr spcFirstLastPara="1" wrap="square" lIns="91425" tIns="45700" rIns="91425" bIns="45700" anchor="t" anchorCtr="0">
            <a:noAutofit/>
          </a:bodyPr>
          <a:lstStyle/>
          <a:p>
            <a:pPr marL="228600" lvl="0" indent="-213359" algn="l" rtl="0">
              <a:lnSpc>
                <a:spcPct val="90000"/>
              </a:lnSpc>
              <a:spcBef>
                <a:spcPts val="0"/>
              </a:spcBef>
              <a:spcAft>
                <a:spcPts val="0"/>
              </a:spcAft>
              <a:buClr>
                <a:srgbClr val="FFFFFF"/>
              </a:buClr>
              <a:buSzPts val="1300"/>
              <a:buChar char="➔"/>
            </a:pPr>
            <a:r>
              <a:rPr lang="es-CR" sz="1300">
                <a:solidFill>
                  <a:srgbClr val="FFFFFF"/>
                </a:solidFill>
              </a:rPr>
              <a:t>Beneficios de la innovación tecnológica:</a:t>
            </a:r>
            <a:endParaRPr sz="1300">
              <a:solidFill>
                <a:srgbClr val="FFFFFF"/>
              </a:solidFill>
            </a:endParaRPr>
          </a:p>
          <a:p>
            <a:pPr marL="228600" lvl="0" indent="-213359" algn="l" rtl="0">
              <a:lnSpc>
                <a:spcPct val="90000"/>
              </a:lnSpc>
              <a:spcBef>
                <a:spcPts val="1000"/>
              </a:spcBef>
              <a:spcAft>
                <a:spcPts val="0"/>
              </a:spcAft>
              <a:buClr>
                <a:srgbClr val="FFFFFF"/>
              </a:buClr>
              <a:buSzPts val="1300"/>
              <a:buChar char="➔"/>
            </a:pPr>
            <a:r>
              <a:rPr lang="es-CR" sz="1300">
                <a:solidFill>
                  <a:srgbClr val="FFFFFF"/>
                </a:solidFill>
              </a:rPr>
              <a:t>Todas las empresas deberían apostar por </a:t>
            </a:r>
            <a:r>
              <a:rPr lang="es-CR" sz="1300" b="1">
                <a:solidFill>
                  <a:srgbClr val="FFFFFF"/>
                </a:solidFill>
              </a:rPr>
              <a:t>la</a:t>
            </a:r>
            <a:r>
              <a:rPr lang="es-CR" sz="1300">
                <a:solidFill>
                  <a:srgbClr val="FFFFFF"/>
                </a:solidFill>
              </a:rPr>
              <a:t> </a:t>
            </a:r>
            <a:r>
              <a:rPr lang="es-CR" sz="1300" b="1">
                <a:solidFill>
                  <a:srgbClr val="FFFFFF"/>
                </a:solidFill>
              </a:rPr>
              <a:t>innovación tecnológica</a:t>
            </a:r>
            <a:r>
              <a:rPr lang="es-CR" sz="1300">
                <a:solidFill>
                  <a:srgbClr val="FFFFFF"/>
                </a:solidFill>
              </a:rPr>
              <a:t> si quieren adaptarse y sobrevivir a los cambios del mercado. Y es que esta no solo aumenta la </a:t>
            </a:r>
            <a:r>
              <a:rPr lang="es-CR" sz="1300" u="sng">
                <a:solidFill>
                  <a:srgbClr val="FFFFFF"/>
                </a:solidFill>
                <a:hlinkClick r:id="rId4">
                  <a:extLst>
                    <a:ext uri="{A12FA001-AC4F-418D-AE19-62706E023703}">
                      <ahyp:hlinkClr xmlns:ahyp="http://schemas.microsoft.com/office/drawing/2018/hyperlinkcolor" val="tx"/>
                    </a:ext>
                  </a:extLst>
                </a:hlinkClick>
              </a:rPr>
              <a:t>competitividad empresarial,</a:t>
            </a:r>
            <a:r>
              <a:rPr lang="es-CR" sz="1300">
                <a:solidFill>
                  <a:srgbClr val="FFFFFF"/>
                </a:solidFill>
              </a:rPr>
              <a:t> sino que aporta muchos beneficios. Algunos de ellos son:</a:t>
            </a:r>
            <a:endParaRPr sz="1300">
              <a:solidFill>
                <a:srgbClr val="FFFFFF"/>
              </a:solidFill>
            </a:endParaRPr>
          </a:p>
          <a:p>
            <a:pPr marL="228600" lvl="0" indent="-213359" algn="l" rtl="0">
              <a:lnSpc>
                <a:spcPct val="90000"/>
              </a:lnSpc>
              <a:spcBef>
                <a:spcPts val="1000"/>
              </a:spcBef>
              <a:spcAft>
                <a:spcPts val="0"/>
              </a:spcAft>
              <a:buClr>
                <a:srgbClr val="FFFFFF"/>
              </a:buClr>
              <a:buSzPts val="1300"/>
              <a:buChar char="➔"/>
            </a:pPr>
            <a:r>
              <a:rPr lang="es-CR" sz="1300" b="1">
                <a:solidFill>
                  <a:srgbClr val="FFFFFF"/>
                </a:solidFill>
              </a:rPr>
              <a:t>Facilita los procesos:</a:t>
            </a:r>
            <a:r>
              <a:rPr lang="es-CR" sz="1300">
                <a:solidFill>
                  <a:srgbClr val="FFFFFF"/>
                </a:solidFill>
              </a:rPr>
              <a:t> implementar innovaciones tecnológicas aporta una mayor eficiencia y brinda mayor flexibilidad y agilidad en la gestión de procesos. La computación en la nube, los softwares colaborativos, el machine learning o el Big Data son algunas de las tecnologías que ayudan a mejorar la eficiencia de los procesos.</a:t>
            </a:r>
            <a:endParaRPr sz="1300">
              <a:solidFill>
                <a:srgbClr val="FFFFFF"/>
              </a:solidFill>
            </a:endParaRPr>
          </a:p>
          <a:p>
            <a:pPr marL="228600" lvl="0" indent="-213359" algn="l" rtl="0">
              <a:lnSpc>
                <a:spcPct val="90000"/>
              </a:lnSpc>
              <a:spcBef>
                <a:spcPts val="1000"/>
              </a:spcBef>
              <a:spcAft>
                <a:spcPts val="0"/>
              </a:spcAft>
              <a:buClr>
                <a:srgbClr val="FFFFFF"/>
              </a:buClr>
              <a:buSzPts val="1300"/>
              <a:buChar char="➔"/>
            </a:pPr>
            <a:r>
              <a:rPr lang="es-CR" sz="1300" b="1">
                <a:solidFill>
                  <a:srgbClr val="FFFFFF"/>
                </a:solidFill>
              </a:rPr>
              <a:t>Reduce los costes: </a:t>
            </a:r>
            <a:r>
              <a:rPr lang="es-CR" sz="1300">
                <a:solidFill>
                  <a:srgbClr val="FFFFFF"/>
                </a:solidFill>
              </a:rPr>
              <a:t>permite incorporar métodos más eficientes, como la automatización y la optimización de recursos, que ayudan a ahorrar tiempo y esfuerzo, así como a minimizar los costes y maximizar los resultados. </a:t>
            </a:r>
            <a:endParaRPr sz="1300">
              <a:solidFill>
                <a:srgbClr val="FFFFFF"/>
              </a:solidFill>
            </a:endParaRPr>
          </a:p>
          <a:p>
            <a:pPr marL="228600" lvl="0" indent="-213359" algn="l" rtl="0">
              <a:lnSpc>
                <a:spcPct val="90000"/>
              </a:lnSpc>
              <a:spcBef>
                <a:spcPts val="1000"/>
              </a:spcBef>
              <a:spcAft>
                <a:spcPts val="0"/>
              </a:spcAft>
              <a:buClr>
                <a:srgbClr val="FFFFFF"/>
              </a:buClr>
              <a:buSzPts val="1300"/>
              <a:buChar char="➔"/>
            </a:pPr>
            <a:r>
              <a:rPr lang="es-CR" sz="1300" b="1">
                <a:solidFill>
                  <a:srgbClr val="FFFFFF"/>
                </a:solidFill>
              </a:rPr>
              <a:t>Mejora la productividad: </a:t>
            </a:r>
            <a:r>
              <a:rPr lang="es-CR" sz="1300">
                <a:solidFill>
                  <a:srgbClr val="FFFFFF"/>
                </a:solidFill>
              </a:rPr>
              <a:t>la innovación tecnológica hace posible la implementación de sistemas de Business Intelligence, como puede ser el Software ERP, un sistema de planificación de recursos empresariales que permiten  controlar las operaciones en tiempo real, hacer un seguimiento y tomar decisiones más inteligentes en base a datos concretos.</a:t>
            </a:r>
            <a:endParaRPr sz="1300">
              <a:solidFill>
                <a:srgbClr val="FFFFFF"/>
              </a:solidFill>
            </a:endParaRPr>
          </a:p>
          <a:p>
            <a:pPr marL="228600" lvl="0" indent="-213359" algn="l" rtl="0">
              <a:lnSpc>
                <a:spcPct val="90000"/>
              </a:lnSpc>
              <a:spcBef>
                <a:spcPts val="1000"/>
              </a:spcBef>
              <a:spcAft>
                <a:spcPts val="0"/>
              </a:spcAft>
              <a:buClr>
                <a:srgbClr val="FFFFFF"/>
              </a:buClr>
              <a:buSzPts val="1300"/>
              <a:buChar char="➔"/>
            </a:pPr>
            <a:r>
              <a:rPr lang="es-CR" sz="1300" b="1">
                <a:solidFill>
                  <a:srgbClr val="FFFFFF"/>
                </a:solidFill>
              </a:rPr>
              <a:t>Genera nuevos puestos de trabajo:</a:t>
            </a:r>
            <a:r>
              <a:rPr lang="es-CR" sz="1300">
                <a:solidFill>
                  <a:srgbClr val="FFFFFF"/>
                </a:solidFill>
              </a:rPr>
              <a:t> la creación de nuevos puestos de trabajo es una de las ventajas más destacadas de la innovación tecnológica. En 2020, el  World Economic Forum (WEF) concluyó en su informe </a:t>
            </a:r>
            <a:r>
              <a:rPr lang="es-CR" sz="1300" u="sng">
                <a:solidFill>
                  <a:srgbClr val="FFFFFF"/>
                </a:solidFill>
                <a:hlinkClick r:id="rId5">
                  <a:extLst>
                    <a:ext uri="{A12FA001-AC4F-418D-AE19-62706E023703}">
                      <ahyp:hlinkClr xmlns:ahyp="http://schemas.microsoft.com/office/drawing/2018/hyperlinkcolor" val="tx"/>
                    </a:ext>
                  </a:extLst>
                </a:hlinkClick>
              </a:rPr>
              <a:t>The Future of Jobs Report</a:t>
            </a:r>
            <a:r>
              <a:rPr lang="es-CR" sz="1300">
                <a:solidFill>
                  <a:srgbClr val="FFFFFF"/>
                </a:solidFill>
              </a:rPr>
              <a:t> que, para el 2025, se generarán 97 millones de nuevos empleos relacionados con la tecnología en todo el mundo. Asimismo, refleja que las habilidades más relevantes para las empresas serán el pensamiento crítico y el analítico, así como la resolución de problemas, el aprendizaje activo, la resiliencia, la tolerancia al estrés y la flexibilidad.</a:t>
            </a:r>
            <a:endParaRPr sz="1300">
              <a:solidFill>
                <a:srgbClr val="FFFFFF"/>
              </a:solidFill>
            </a:endParaRPr>
          </a:p>
          <a:p>
            <a:pPr marL="228600" lvl="0" indent="-130810" algn="l" rtl="0">
              <a:lnSpc>
                <a:spcPct val="90000"/>
              </a:lnSpc>
              <a:spcBef>
                <a:spcPts val="1000"/>
              </a:spcBef>
              <a:spcAft>
                <a:spcPts val="1600"/>
              </a:spcAft>
              <a:buClr>
                <a:schemeClr val="dk1"/>
              </a:buClr>
              <a:buSzPts val="2800"/>
              <a:buNone/>
            </a:pPr>
            <a:endParaRPr sz="2200">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s-CR"/>
              <a:t>FOTO DE Lucku Luchano</a:t>
            </a:r>
            <a:endParaRPr/>
          </a:p>
        </p:txBody>
      </p:sp>
      <p:sp>
        <p:nvSpPr>
          <p:cNvPr id="118" name="Google Shape;118;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1600"/>
              </a:spcAft>
              <a:buClr>
                <a:schemeClr val="dk1"/>
              </a:buClr>
              <a:buSzPts val="2800"/>
              <a:buNone/>
            </a:pPr>
            <a:endParaRPr/>
          </a:p>
        </p:txBody>
      </p:sp>
      <p:pic>
        <p:nvPicPr>
          <p:cNvPr id="119" name="Google Shape;119;p6" descr="Lucky Luciano Could Be Trump's Spiritual Godfather"/>
          <p:cNvPicPr preferRelativeResize="0"/>
          <p:nvPr/>
        </p:nvPicPr>
        <p:blipFill rotWithShape="1">
          <a:blip r:embed="rId3">
            <a:alphaModFix/>
          </a:blip>
          <a:srcRect/>
          <a:stretch/>
        </p:blipFill>
        <p:spPr>
          <a:xfrm>
            <a:off x="0" y="1"/>
            <a:ext cx="12190270"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6A5AF"/>
        </a:solidFill>
        <a:effectLst/>
      </p:bgPr>
    </p:bg>
    <p:spTree>
      <p:nvGrpSpPr>
        <p:cNvPr id="1" name="Shape 124"/>
        <p:cNvGrpSpPr/>
        <p:nvPr/>
      </p:nvGrpSpPr>
      <p:grpSpPr>
        <a:xfrm>
          <a:off x="0" y="0"/>
          <a:ext cx="0" cy="0"/>
          <a:chOff x="0" y="0"/>
          <a:chExt cx="0" cy="0"/>
        </a:xfrm>
      </p:grpSpPr>
      <p:pic>
        <p:nvPicPr>
          <p:cNvPr id="125" name="Google Shape;125;g1979205b7fa_0_6"/>
          <p:cNvPicPr preferRelativeResize="0"/>
          <p:nvPr/>
        </p:nvPicPr>
        <p:blipFill>
          <a:blip r:embed="rId3">
            <a:alphaModFix/>
          </a:blip>
          <a:stretch>
            <a:fillRect/>
          </a:stretch>
        </p:blipFill>
        <p:spPr>
          <a:xfrm>
            <a:off x="0" y="-5950"/>
            <a:ext cx="12867374" cy="6863950"/>
          </a:xfrm>
          <a:prstGeom prst="rect">
            <a:avLst/>
          </a:prstGeom>
          <a:noFill/>
          <a:ln>
            <a:noFill/>
          </a:ln>
        </p:spPr>
      </p:pic>
      <p:sp>
        <p:nvSpPr>
          <p:cNvPr id="126" name="Google Shape;126;g1979205b7fa_0_6"/>
          <p:cNvSpPr txBox="1">
            <a:spLocks noGrp="1"/>
          </p:cNvSpPr>
          <p:nvPr>
            <p:ph type="title"/>
          </p:nvPr>
        </p:nvSpPr>
        <p:spPr>
          <a:xfrm>
            <a:off x="700600" y="1065725"/>
            <a:ext cx="5111400" cy="13257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s-CR">
                <a:solidFill>
                  <a:srgbClr val="FFFFFF"/>
                </a:solidFill>
              </a:rPr>
              <a:t>Ideas fundamentales para Innovar en una </a:t>
            </a:r>
            <a:r>
              <a:rPr lang="es-CR" sz="4900" b="1">
                <a:solidFill>
                  <a:srgbClr val="FFFFFF"/>
                </a:solidFill>
              </a:rPr>
              <a:t>PYME</a:t>
            </a:r>
            <a:endParaRPr sz="4900" b="1">
              <a:solidFill>
                <a:srgbClr val="FFFFFF"/>
              </a:solidFill>
            </a:endParaRPr>
          </a:p>
        </p:txBody>
      </p:sp>
      <p:sp>
        <p:nvSpPr>
          <p:cNvPr id="127" name="Google Shape;127;g1979205b7fa_0_6"/>
          <p:cNvSpPr txBox="1">
            <a:spLocks noGrp="1"/>
          </p:cNvSpPr>
          <p:nvPr>
            <p:ph type="title"/>
          </p:nvPr>
        </p:nvSpPr>
        <p:spPr>
          <a:xfrm>
            <a:off x="592050" y="3319925"/>
            <a:ext cx="6956700" cy="20973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s-CR">
                <a:solidFill>
                  <a:srgbClr val="F3F3F3"/>
                </a:solidFill>
              </a:rPr>
              <a:t>Toda Innovación debe: </a:t>
            </a:r>
            <a:br>
              <a:rPr lang="es-CR">
                <a:solidFill>
                  <a:srgbClr val="F3F3F3"/>
                </a:solidFill>
              </a:rPr>
            </a:br>
            <a:endParaRPr>
              <a:solidFill>
                <a:srgbClr val="F3F3F3"/>
              </a:solidFill>
            </a:endParaRPr>
          </a:p>
          <a:p>
            <a:pPr marL="0" lvl="0" indent="0" algn="l" rtl="0">
              <a:spcBef>
                <a:spcPts val="0"/>
              </a:spcBef>
              <a:spcAft>
                <a:spcPts val="0"/>
              </a:spcAft>
              <a:buNone/>
            </a:pPr>
            <a:r>
              <a:rPr lang="es-CR">
                <a:solidFill>
                  <a:srgbClr val="F3F3F3"/>
                </a:solidFill>
              </a:rPr>
              <a:t>Tener un </a:t>
            </a:r>
            <a:r>
              <a:rPr lang="es-CR" b="1">
                <a:solidFill>
                  <a:srgbClr val="F3F3F3"/>
                </a:solidFill>
              </a:rPr>
              <a:t>Retorno económico</a:t>
            </a:r>
            <a:endParaRPr b="1">
              <a:solidFill>
                <a:srgbClr val="F3F3F3"/>
              </a:solidFill>
            </a:endParaRPr>
          </a:p>
          <a:p>
            <a:pPr marL="0" lvl="0" indent="0" algn="l" rtl="0">
              <a:spcBef>
                <a:spcPts val="0"/>
              </a:spcBef>
              <a:spcAft>
                <a:spcPts val="0"/>
              </a:spcAft>
              <a:buClr>
                <a:schemeClr val="dk1"/>
              </a:buClr>
              <a:buSzPct val="29729"/>
              <a:buFont typeface="Arial"/>
              <a:buNone/>
            </a:pPr>
            <a:r>
              <a:rPr lang="es-CR">
                <a:solidFill>
                  <a:srgbClr val="F3F3F3"/>
                </a:solidFill>
              </a:rPr>
              <a:t>Debe ser </a:t>
            </a:r>
            <a:r>
              <a:rPr lang="es-CR" b="1">
                <a:solidFill>
                  <a:srgbClr val="F3F3F3"/>
                </a:solidFill>
              </a:rPr>
              <a:t>Medible</a:t>
            </a:r>
            <a:endParaRPr b="1">
              <a:solidFill>
                <a:srgbClr val="F3F3F3"/>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Google Shape;140;p8"/>
          <p:cNvPicPr preferRelativeResize="0"/>
          <p:nvPr/>
        </p:nvPicPr>
        <p:blipFill>
          <a:blip r:embed="rId3">
            <a:alphaModFix/>
          </a:blip>
          <a:stretch>
            <a:fillRect/>
          </a:stretch>
        </p:blipFill>
        <p:spPr>
          <a:xfrm>
            <a:off x="0" y="1"/>
            <a:ext cx="4199276" cy="1973525"/>
          </a:xfrm>
          <a:prstGeom prst="rect">
            <a:avLst/>
          </a:prstGeom>
          <a:noFill/>
          <a:ln>
            <a:noFill/>
          </a:ln>
        </p:spPr>
      </p:pic>
      <p:pic>
        <p:nvPicPr>
          <p:cNvPr id="141" name="Google Shape;141;p8"/>
          <p:cNvPicPr preferRelativeResize="0"/>
          <p:nvPr/>
        </p:nvPicPr>
        <p:blipFill>
          <a:blip r:embed="rId4">
            <a:alphaModFix/>
          </a:blip>
          <a:stretch>
            <a:fillRect/>
          </a:stretch>
        </p:blipFill>
        <p:spPr>
          <a:xfrm>
            <a:off x="4199275" y="6"/>
            <a:ext cx="3224618" cy="1973525"/>
          </a:xfrm>
          <a:prstGeom prst="rect">
            <a:avLst/>
          </a:prstGeom>
          <a:noFill/>
          <a:ln>
            <a:noFill/>
          </a:ln>
        </p:spPr>
      </p:pic>
      <p:pic>
        <p:nvPicPr>
          <p:cNvPr id="142" name="Google Shape;142;p8"/>
          <p:cNvPicPr preferRelativeResize="0"/>
          <p:nvPr/>
        </p:nvPicPr>
        <p:blipFill>
          <a:blip r:embed="rId5">
            <a:alphaModFix/>
          </a:blip>
          <a:stretch>
            <a:fillRect/>
          </a:stretch>
        </p:blipFill>
        <p:spPr>
          <a:xfrm>
            <a:off x="7423900" y="0"/>
            <a:ext cx="3758100" cy="1973525"/>
          </a:xfrm>
          <a:prstGeom prst="rect">
            <a:avLst/>
          </a:prstGeom>
          <a:noFill/>
          <a:ln>
            <a:noFill/>
          </a:ln>
        </p:spPr>
      </p:pic>
      <p:pic>
        <p:nvPicPr>
          <p:cNvPr id="143" name="Google Shape;143;p8"/>
          <p:cNvPicPr preferRelativeResize="0"/>
          <p:nvPr/>
        </p:nvPicPr>
        <p:blipFill>
          <a:blip r:embed="rId6">
            <a:alphaModFix/>
          </a:blip>
          <a:stretch>
            <a:fillRect/>
          </a:stretch>
        </p:blipFill>
        <p:spPr>
          <a:xfrm>
            <a:off x="0" y="1973525"/>
            <a:ext cx="3831850" cy="2185325"/>
          </a:xfrm>
          <a:prstGeom prst="rect">
            <a:avLst/>
          </a:prstGeom>
          <a:noFill/>
          <a:ln>
            <a:noFill/>
          </a:ln>
        </p:spPr>
      </p:pic>
      <p:pic>
        <p:nvPicPr>
          <p:cNvPr id="144" name="Google Shape;144;p8"/>
          <p:cNvPicPr preferRelativeResize="0"/>
          <p:nvPr/>
        </p:nvPicPr>
        <p:blipFill>
          <a:blip r:embed="rId7">
            <a:alphaModFix/>
          </a:blip>
          <a:stretch>
            <a:fillRect/>
          </a:stretch>
        </p:blipFill>
        <p:spPr>
          <a:xfrm>
            <a:off x="3561687" y="1934044"/>
            <a:ext cx="4006451" cy="2185325"/>
          </a:xfrm>
          <a:prstGeom prst="rect">
            <a:avLst/>
          </a:prstGeom>
          <a:noFill/>
          <a:ln>
            <a:noFill/>
          </a:ln>
        </p:spPr>
      </p:pic>
      <p:pic>
        <p:nvPicPr>
          <p:cNvPr id="145" name="Google Shape;145;p8"/>
          <p:cNvPicPr preferRelativeResize="0"/>
          <p:nvPr/>
        </p:nvPicPr>
        <p:blipFill>
          <a:blip r:embed="rId8">
            <a:alphaModFix/>
          </a:blip>
          <a:stretch>
            <a:fillRect/>
          </a:stretch>
        </p:blipFill>
        <p:spPr>
          <a:xfrm>
            <a:off x="7495300" y="1934050"/>
            <a:ext cx="4429941" cy="2185325"/>
          </a:xfrm>
          <a:prstGeom prst="rect">
            <a:avLst/>
          </a:prstGeom>
          <a:noFill/>
          <a:ln>
            <a:noFill/>
          </a:ln>
        </p:spPr>
      </p:pic>
      <p:pic>
        <p:nvPicPr>
          <p:cNvPr id="146" name="Google Shape;146;p8"/>
          <p:cNvPicPr preferRelativeResize="0"/>
          <p:nvPr/>
        </p:nvPicPr>
        <p:blipFill>
          <a:blip r:embed="rId9">
            <a:alphaModFix/>
          </a:blip>
          <a:stretch>
            <a:fillRect/>
          </a:stretch>
        </p:blipFill>
        <p:spPr>
          <a:xfrm>
            <a:off x="0" y="4158850"/>
            <a:ext cx="5232350" cy="2449975"/>
          </a:xfrm>
          <a:prstGeom prst="rect">
            <a:avLst/>
          </a:prstGeom>
          <a:noFill/>
          <a:ln>
            <a:noFill/>
          </a:ln>
        </p:spPr>
      </p:pic>
      <p:pic>
        <p:nvPicPr>
          <p:cNvPr id="147" name="Google Shape;147;p8"/>
          <p:cNvPicPr preferRelativeResize="0"/>
          <p:nvPr/>
        </p:nvPicPr>
        <p:blipFill>
          <a:blip r:embed="rId10">
            <a:alphaModFix/>
          </a:blip>
          <a:stretch>
            <a:fillRect/>
          </a:stretch>
        </p:blipFill>
        <p:spPr>
          <a:xfrm>
            <a:off x="5232350" y="4208200"/>
            <a:ext cx="4429951" cy="256837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143"/>
                                        </p:tgtEl>
                                        <p:attrNameLst>
                                          <p:attrName>style.visibility</p:attrName>
                                        </p:attrNameLst>
                                      </p:cBhvr>
                                      <p:to>
                                        <p:strVal val="visible"/>
                                      </p:to>
                                    </p:set>
                                    <p:anim calcmode="lin" valueType="num">
                                      <p:cBhvr additive="base">
                                        <p:cTn id="15" dur="1000"/>
                                        <p:tgtEl>
                                          <p:spTgt spid="143"/>
                                        </p:tgtEl>
                                        <p:attrNameLst>
                                          <p:attrName>ppt_x</p:attrName>
                                        </p:attrNameLst>
                                      </p:cBhvr>
                                      <p:tavLst>
                                        <p:tav tm="0">
                                          <p:val>
                                            <p:strVal val="#ppt_x+1"/>
                                          </p:val>
                                        </p:tav>
                                        <p:tav tm="100000">
                                          <p:val>
                                            <p:strVal val="#ppt_x"/>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4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nodeType="clickEffect">
                                  <p:stCondLst>
                                    <p:cond delay="0"/>
                                  </p:stCondLst>
                                  <p:childTnLst>
                                    <p:set>
                                      <p:cBhvr>
                                        <p:cTn id="23" dur="1" fill="hold">
                                          <p:stCondLst>
                                            <p:cond delay="0"/>
                                          </p:stCondLst>
                                        </p:cTn>
                                        <p:tgtEl>
                                          <p:spTgt spid="145"/>
                                        </p:tgtEl>
                                        <p:attrNameLst>
                                          <p:attrName>style.visibility</p:attrName>
                                        </p:attrNameLst>
                                      </p:cBhvr>
                                      <p:to>
                                        <p:strVal val="visible"/>
                                      </p:to>
                                    </p:set>
                                    <p:anim calcmode="lin" valueType="num">
                                      <p:cBhvr additive="base">
                                        <p:cTn id="24" dur="1000"/>
                                        <p:tgtEl>
                                          <p:spTgt spid="145"/>
                                        </p:tgtEl>
                                        <p:attrNameLst>
                                          <p:attrName>ppt_x</p:attrName>
                                        </p:attrNameLst>
                                      </p:cBhvr>
                                      <p:tavLst>
                                        <p:tav tm="0">
                                          <p:val>
                                            <p:strVal val="#ppt_x+1"/>
                                          </p:val>
                                        </p:tav>
                                        <p:tav tm="100000">
                                          <p:val>
                                            <p:strVal val="#ppt_x"/>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nodeType="clickEffect">
                                  <p:stCondLst>
                                    <p:cond delay="0"/>
                                  </p:stCondLst>
                                  <p:childTnLst>
                                    <p:set>
                                      <p:cBhvr>
                                        <p:cTn id="28" dur="1" fill="hold">
                                          <p:stCondLst>
                                            <p:cond delay="0"/>
                                          </p:stCondLst>
                                        </p:cTn>
                                        <p:tgtEl>
                                          <p:spTgt spid="146"/>
                                        </p:tgtEl>
                                        <p:attrNameLst>
                                          <p:attrName>style.visibility</p:attrName>
                                        </p:attrNameLst>
                                      </p:cBhvr>
                                      <p:to>
                                        <p:strVal val="visible"/>
                                      </p:to>
                                    </p:set>
                                    <p:anim calcmode="lin" valueType="num">
                                      <p:cBhvr additive="base">
                                        <p:cTn id="29" dur="1000"/>
                                        <p:tgtEl>
                                          <p:spTgt spid="146"/>
                                        </p:tgtEl>
                                        <p:attrNameLst>
                                          <p:attrName>ppt_x</p:attrName>
                                        </p:attrNameLst>
                                      </p:cBhvr>
                                      <p:tavLst>
                                        <p:tav tm="0">
                                          <p:val>
                                            <p:strVal val="#ppt_x+1"/>
                                          </p:val>
                                        </p:tav>
                                        <p:tav tm="100000">
                                          <p:val>
                                            <p:strVal val="#ppt_x"/>
                                          </p:val>
                                        </p:tav>
                                      </p:tavLst>
                                    </p:anim>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1496</Words>
  <Application>Microsoft Office PowerPoint</Application>
  <PresentationFormat>Panorámica</PresentationFormat>
  <Paragraphs>119</Paragraphs>
  <Slides>26</Slides>
  <Notes>26</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26</vt:i4>
      </vt:variant>
    </vt:vector>
  </HeadingPairs>
  <TitlesOfParts>
    <vt:vector size="30" baseType="lpstr">
      <vt:lpstr>Roboto</vt:lpstr>
      <vt:lpstr>Calibri</vt:lpstr>
      <vt:lpstr>Arial</vt:lpstr>
      <vt:lpstr>Simple Light</vt:lpstr>
      <vt:lpstr>Presentación de PowerPoint</vt:lpstr>
      <vt:lpstr>Presentación de PowerPoint</vt:lpstr>
      <vt:lpstr>¿QUÉ SE ESCUCHA CUANDO HABLAMOS DE INNOVACIÓN?</vt:lpstr>
      <vt:lpstr>ALGUNOS DATOS SOBRE INNOVACIÓN</vt:lpstr>
      <vt:lpstr>Presentación de PowerPoint</vt:lpstr>
      <vt:lpstr>INNOVACIÓN TECNOLÓGICA</vt:lpstr>
      <vt:lpstr>FOTO DE Lucku Luchano</vt:lpstr>
      <vt:lpstr>Ideas fundamentales para Innovar en una PYME</vt:lpstr>
      <vt:lpstr>Presentación de PowerPoint</vt:lpstr>
      <vt:lpstr>Presentación de PowerPoint</vt:lpstr>
      <vt:lpstr>La Innovación es todo aquello que propone una alternativa a lo que se hace de una determinada manera, que aporta beneficios económicos, de comportamiento, de resolución de problemas o practicidad a la vida cotidiana de las personas.</vt:lpstr>
      <vt:lpstr>Presentación de PowerPoint</vt:lpstr>
      <vt:lpstr>Cuando un sector, segmento o marca decide innovar, contribuye al desarrollo de toda la sociedad. Pero, pensando en términos prácticos de una organización corporativa, una empresa que innova, especialmente en sus procesos, obtiene muchas ventajas, como:</vt:lpstr>
      <vt:lpstr>Presentación de PowerPoint</vt:lpstr>
      <vt:lpstr>INNOVACIÓN RADICAL</vt:lpstr>
      <vt:lpstr>INNOVACIÓN INCREMENTAL</vt:lpstr>
      <vt:lpstr>INNOVACIÓN DISRUPTIVA</vt:lpstr>
      <vt:lpstr>IMPORTANTE, NO CONFUNDIR</vt:lpstr>
      <vt:lpstr>Presentación de PowerPoint</vt:lpstr>
      <vt:lpstr>HABLEMOS DE ESTRATEGIA EMPRESARIAL</vt:lpstr>
      <vt:lpstr>Presentación de PowerPoint</vt:lpstr>
      <vt:lpstr>Presentación de PowerPoint</vt:lpstr>
      <vt:lpstr>¿CUÁLES SON LAS ETAPAS DEL PROCESO DE INNOVACIÓN?</vt:lpstr>
      <vt:lpstr>RECURSOS</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Cuenta Microsoft</dc:creator>
  <cp:lastModifiedBy>Israel Rios</cp:lastModifiedBy>
  <cp:revision>2</cp:revision>
  <dcterms:created xsi:type="dcterms:W3CDTF">2022-11-16T06:05:16Z</dcterms:created>
  <dcterms:modified xsi:type="dcterms:W3CDTF">2023-05-26T21:00:49Z</dcterms:modified>
</cp:coreProperties>
</file>